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3276600" cy="1968500"/>
  <p:notesSz cx="6858000" cy="9144000"/>
  <p:embeddedFontLst>
    <p:embeddedFont>
      <p:font typeface="Canva Sans Bold" charset="1" panose="020B0803030501040103"/>
      <p:regular r:id="rId28"/>
    </p:embeddedFont>
    <p:embeddedFont>
      <p:font typeface="Canva Sans" charset="1" panose="020B0503030501040103"/>
      <p:regular r:id="rId29"/>
    </p:embeddedFont>
    <p:embeddedFont>
      <p:font typeface="Poppins Bold" charset="1" panose="00000800000000000000"/>
      <p:regular r:id="rId30"/>
    </p:embeddedFont>
    <p:embeddedFont>
      <p:font typeface="Hind Guntur Bold" charset="1" panose="02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3.png" Type="http://schemas.openxmlformats.org/officeDocument/2006/relationships/image"/><Relationship Id="rId4" Target="../media/image24.jpeg" Type="http://schemas.openxmlformats.org/officeDocument/2006/relationships/image"/><Relationship Id="rId5" Target="https://www.google.com/search?q=%E0%A4%86%E0%A4%AA%E0%A4%B2%E0%A5%87+%E0%A4%B8%E0%A4%B0%E0%A4%95%E0%A4%BE%E0%A4%B0&amp;newwindow=1&amp;sca_esv=b045502d5b8a8873&amp;rlz=1C5GCEM_enIN1155IN1155&amp;sxsrf=ANbL-n5q8wF27TothNVjp5sMy7B6lVBQdw%3A1767944161469&amp;ei=4a9gafqvHLmSseMP-tzEYA&amp;ved=2ahUKEwjFkdGg-f2RAxU2TWwGHeTMGgIQgK4QegQIARAC&amp;uact=5&amp;oq=aaple+sarkar+in+marathi&amp;gs_lp=Egxnd3Mtd2l6LXNlcnAiF2FhcGxlIHNhcmthciBpbiBtYXJhdGhpMgUQABiABDIGEAAYFhgeMgYQABgWGB4yBhAAGBYYHjIGEAAYFhgeMgYQABgWGB4yBhAAGBYYHjIGEAAYFhgeMgYQABgWGB4yBhAAGBYYHki9EVCnA1ipEHABeAGQAQCYAcoBoAGUDqoBBjAuMTAuMbgBA8gBAPgBAZgCDKAC_w7CAg0QIxjwBRiwAxgnGMkCwgIKEAAYsAMY1gQYR8ICDRAAGIAEGLADGEMYigXCAhAQIxjwBRiABBgnGMkCGIoFwgIKEAAYgAQYFBiHAsICCxAAGIAEGLEDGIMBwgIIEAAYgAQYsQPCAgoQABiABBgCGMsBwgIQEAAYgAQYsQMYgwEYFBiHAsICCxAAGIAEGJECGIoFmAMAiAYBkAYKkgcFMS45LjKgB-NKsgcFMC45LjK4B_oOwgcJMC4yLjkuNS0xyAdXgAgA&amp;sclient=gws-wiz-serp&amp;mstk=AUtExfBLg6T9okft472gOzf9sGlhSNkuHa2C1YdsiF3utYAwuJZOPkNsUGXNOz1QUFbiIpB_RwUediduVyS58mWXKCgERSL-i9ycLQmI-jzP5AqJj1aRmSEXFB2A73HKePVF7JM6zn7I1HSHxWd-245x6gZiucbObRXCojx9S4TadGNEDEdnDL3ESwY1nRvXI7GodGOQr8xYELInhNE0VIdPAd9cDiQeu-5e7S-E0nxpdZmtWWURd9aNmLRXkL57MrIugKrGZ8W-sZgYpg6hO5VC1CIw&amp;csui=3" TargetMode="External" Type="http://schemas.openxmlformats.org/officeDocument/2006/relationships/hyperlink"/><Relationship Id="rId6" Target="https://www.google.com/search?q=%E0%A4%86%E0%A4%AA%E0%A4%B2%E0%A5%87+%E0%A4%B8%E0%A4%B0%E0%A4%95%E0%A4%BE%E0%A4%B0&amp;newwindow=1&amp;sca_esv=b045502d5b8a8873&amp;rlz=1C5GCEM_enIN1155IN1155&amp;sxsrf=ANbL-n5q8wF27TothNVjp5sMy7B6lVBQdw%3A1767944161469&amp;ei=4a9gafqvHLmSseMP-tzEYA&amp;ved=2ahUKEwjFkdGg-f2RAxU2TWwGHeTMGgIQgK4QegQIARAC&amp;uact=5&amp;oq=aaple+sarkar+in+marathi&amp;gs_lp=Egxnd3Mtd2l6LXNlcnAiF2FhcGxlIHNhcmthciBpbiBtYXJhdGhpMgUQABiABDIGEAAYFhgeMgYQABgWGB4yBhAAGBYYHjIGEAAYFhgeMgYQABgWGB4yBhAAGBYYHjIGEAAYFhgeMgYQABgWGB4yBhAAGBYYHki9EVCnA1ipEHABeAGQAQCYAcoBoAGUDqoBBjAuMTAuMbgBA8gBAPgBAZgCDKAC_w7CAg0QIxjwBRiwAxgnGMkCwgIKEAAYsAMY1gQYR8ICDRAAGIAEGLADGEMYigXCAhAQIxjwBRiABBgnGMkCGIoFwgIKEAAYgAQYFBiHAsICCxAAGIAEGLEDGIMBwgIIEAAYgAQYsQPCAgoQABiABBgCGMsBwgIQEAAYgAQYsQMYgwEYFBiHAsICCxAAGIAEGJECGIoFmAMAiAYBkAYKkgcFMS45LjKgB-NKsgcFMC45LjK4B_oOwgcJMC4yLjkuNS0xyAdXgAgA&amp;sclient=gws-wiz-serp&amp;mstk=AUtExfBLg6T9okft472gOzf9sGlhSNkuHa2C1YdsiF3utYAwuJZOPkNsUGXNOz1QUFbiIpB_RwUediduVyS58mWXKCgERSL-i9ycLQmI-jzP5AqJj1aRmSEXFB2A73HKePVF7JM6zn7I1HSHxWd-245x6gZiucbObRXCojx9S4TadGNEDEdnDL3ESwY1nRvXI7GodGOQr8xYELInhNE0VIdPAd9cDiQeu-5e7S-E0nxpdZmtWWURd9aNmLRXkL57MrIugKrGZ8W-sZgYpg6hO5VC1CIw&amp;csui=3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png" Type="http://schemas.openxmlformats.org/officeDocument/2006/relationships/image"/><Relationship Id="rId12" Target="../media/image38.svg" Type="http://schemas.openxmlformats.org/officeDocument/2006/relationships/image"/><Relationship Id="rId13" Target="../media/image39.png" Type="http://schemas.openxmlformats.org/officeDocument/2006/relationships/image"/><Relationship Id="rId14" Target="../media/image40.svg" Type="http://schemas.openxmlformats.org/officeDocument/2006/relationships/image"/><Relationship Id="rId15" Target="../media/image41.jpeg" Type="http://schemas.openxmlformats.org/officeDocument/2006/relationships/image"/><Relationship Id="rId16" Target="../media/image42.jpeg" Type="http://schemas.openxmlformats.org/officeDocument/2006/relationships/image"/><Relationship Id="rId17" Target="../media/image43.jpeg" Type="http://schemas.openxmlformats.org/officeDocument/2006/relationships/image"/><Relationship Id="rId18" Target="../media/image44.jpeg" Type="http://schemas.openxmlformats.org/officeDocument/2006/relationships/image"/><Relationship Id="rId2" Target="../media/image3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5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3.png" Type="http://schemas.openxmlformats.org/officeDocument/2006/relationships/image"/><Relationship Id="rId4" Target="../media/image48.jpeg" Type="http://schemas.openxmlformats.org/officeDocument/2006/relationships/image"/><Relationship Id="rId5" Target="../media/image4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3.png" Type="http://schemas.openxmlformats.org/officeDocument/2006/relationships/image"/><Relationship Id="rId9" Target="../media/image5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3.png" Type="http://schemas.openxmlformats.org/officeDocument/2006/relationships/image"/><Relationship Id="rId4" Target="../media/image5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http://www.ignagpur.mahapolice.gov.in" TargetMode="External" Type="http://schemas.openxmlformats.org/officeDocument/2006/relationships/hyperlink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0.jpeg" Type="http://schemas.openxmlformats.org/officeDocument/2006/relationships/image"/><Relationship Id="rId4" Target="../media/image61.jpeg" Type="http://schemas.openxmlformats.org/officeDocument/2006/relationships/image"/><Relationship Id="rId5" Target="../media/image62.pn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6.png" Type="http://schemas.openxmlformats.org/officeDocument/2006/relationships/image"/><Relationship Id="rId4" Target="../media/image6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jpeg" Type="http://schemas.openxmlformats.org/officeDocument/2006/relationships/image"/><Relationship Id="rId3" Target="http://www.ignagpur.mahapolice.gov.in" TargetMode="External" Type="http://schemas.openxmlformats.org/officeDocument/2006/relationships/hyperlink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3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B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03659" y="1817880"/>
            <a:ext cx="923611" cy="7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"/>
              </a:lnSpc>
              <a:spcBef>
                <a:spcPct val="0"/>
              </a:spcBef>
            </a:pPr>
            <a:r>
              <a:rPr lang="en-US" b="true" sz="497">
                <a:solidFill>
                  <a:srgbClr val="A1BA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नागपुर जिल्हा (ग्रामीण) पोलीस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84951" y="278610"/>
            <a:ext cx="1480513" cy="1093302"/>
          </a:xfrm>
          <a:custGeom>
            <a:avLst/>
            <a:gdLst/>
            <a:ahLst/>
            <a:cxnLst/>
            <a:rect r="r" b="b" t="t" l="l"/>
            <a:pathLst>
              <a:path h="1093302" w="1480513">
                <a:moveTo>
                  <a:pt x="0" y="0"/>
                </a:moveTo>
                <a:lnTo>
                  <a:pt x="1480513" y="0"/>
                </a:lnTo>
                <a:lnTo>
                  <a:pt x="1480513" y="1093302"/>
                </a:lnTo>
                <a:lnTo>
                  <a:pt x="0" y="1093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5637" y="1817880"/>
            <a:ext cx="1069933" cy="7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"/>
              </a:lnSpc>
              <a:spcBef>
                <a:spcPct val="0"/>
              </a:spcBef>
            </a:pPr>
            <a:r>
              <a:rPr lang="en-US" b="true" sz="497">
                <a:solidFill>
                  <a:srgbClr val="A1BA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www.nagpurgraminpolice.gov.in</a:t>
            </a:r>
          </a:p>
        </p:txBody>
      </p:sp>
      <p:sp>
        <p:nvSpPr>
          <p:cNvPr name="AutoShape 5" id="5"/>
          <p:cNvSpPr/>
          <p:nvPr/>
        </p:nvSpPr>
        <p:spPr>
          <a:xfrm>
            <a:off x="338308" y="1693073"/>
            <a:ext cx="2599984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3154702" y="1752153"/>
            <a:ext cx="67864" cy="179966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405"/>
              </a:lnSpc>
              <a:spcBef>
                <a:spcPct val="0"/>
              </a:spcBef>
            </a:pPr>
            <a:r>
              <a:rPr lang="en-US" sz="1003">
                <a:solidFill>
                  <a:srgbClr val="A1BAF6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305165"/>
            <a:ext cx="3276600" cy="1656877"/>
          </a:xfrm>
          <a:custGeom>
            <a:avLst/>
            <a:gdLst/>
            <a:ahLst/>
            <a:cxnLst/>
            <a:rect r="r" b="b" t="t" l="l"/>
            <a:pathLst>
              <a:path h="1656877" w="3276600">
                <a:moveTo>
                  <a:pt x="0" y="0"/>
                </a:moveTo>
                <a:lnTo>
                  <a:pt x="3276600" y="0"/>
                </a:lnTo>
                <a:lnTo>
                  <a:pt x="3276600" y="1656877"/>
                </a:lnTo>
                <a:lnTo>
                  <a:pt x="0" y="16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43" r="-93" b="-95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295640"/>
            <a:ext cx="75004" cy="109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२.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22191" y="180657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1257" y="426497"/>
            <a:ext cx="1618973" cy="703435"/>
          </a:xfrm>
          <a:custGeom>
            <a:avLst/>
            <a:gdLst/>
            <a:ahLst/>
            <a:cxnLst/>
            <a:rect r="r" b="b" t="t" l="l"/>
            <a:pathLst>
              <a:path h="703435" w="1618973">
                <a:moveTo>
                  <a:pt x="0" y="0"/>
                </a:moveTo>
                <a:lnTo>
                  <a:pt x="1618973" y="0"/>
                </a:lnTo>
                <a:lnTo>
                  <a:pt x="1618973" y="703435"/>
                </a:lnTo>
                <a:lnTo>
                  <a:pt x="0" y="703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30" r="0" b="-159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96" r="0" b="-18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1257" y="1254693"/>
            <a:ext cx="1618973" cy="696927"/>
          </a:xfrm>
          <a:custGeom>
            <a:avLst/>
            <a:gdLst/>
            <a:ahLst/>
            <a:cxnLst/>
            <a:rect r="r" b="b" t="t" l="l"/>
            <a:pathLst>
              <a:path h="696927" w="1618973">
                <a:moveTo>
                  <a:pt x="0" y="0"/>
                </a:moveTo>
                <a:lnTo>
                  <a:pt x="1618973" y="0"/>
                </a:lnTo>
                <a:lnTo>
                  <a:pt x="1618973" y="696928"/>
                </a:lnTo>
                <a:lnTo>
                  <a:pt x="0" y="696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7037" r="0" b="-3555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40863" y="455072"/>
            <a:ext cx="1433080" cy="985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0"/>
              </a:lnSpc>
            </a:pPr>
            <a:r>
              <a:rPr lang="en-US" sz="47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IEC व जनसंपर्क (Outreach):</a:t>
            </a:r>
          </a:p>
          <a:p>
            <a:pPr algn="just">
              <a:lnSpc>
                <a:spcPts val="580"/>
              </a:lnSpc>
            </a:pP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‘आपले सरकार’ पोर्टलबाबत जनजागृती वेबसाइट व सोशल मीडिया माध्यमांतून व्यापक प्रमाणात करण्यात येते.</a:t>
            </a:r>
          </a:p>
          <a:p>
            <a:pPr algn="just">
              <a:lnSpc>
                <a:spcPts val="580"/>
              </a:lnSpc>
            </a:pPr>
          </a:p>
          <a:p>
            <a:pPr algn="just">
              <a:lnSpc>
                <a:spcPts val="580"/>
              </a:lnSpc>
            </a:pPr>
            <a:r>
              <a:rPr lang="en-US" sz="47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प्रथम स्तर अपील :</a:t>
            </a: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उपविभागीय पोलीस अधिकारी </a:t>
            </a:r>
          </a:p>
          <a:p>
            <a:pPr algn="just">
              <a:lnSpc>
                <a:spcPts val="580"/>
              </a:lnSpc>
            </a:pPr>
          </a:p>
          <a:p>
            <a:pPr algn="just">
              <a:lnSpc>
                <a:spcPts val="580"/>
              </a:lnSpc>
            </a:pPr>
            <a:r>
              <a:rPr lang="en-US" sz="47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द्वितीय स्तर अपील : </a:t>
            </a: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पोलीस अधीक्षक </a:t>
            </a:r>
          </a:p>
          <a:p>
            <a:pPr algn="just">
              <a:lnSpc>
                <a:spcPts val="580"/>
              </a:lnSpc>
            </a:pP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अधिकाऱ्यांना ‘आपले सरकार’ पोर्टलच्या वापराबाबत नियमित </a:t>
            </a:r>
            <a:r>
              <a:rPr lang="en-US" sz="47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प्रशिक्षण</a:t>
            </a: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देण्यात येते.</a:t>
            </a:r>
          </a:p>
          <a:p>
            <a:pPr algn="just">
              <a:lnSpc>
                <a:spcPts val="580"/>
              </a:lnSpc>
            </a:pPr>
          </a:p>
          <a:p>
            <a:pPr algn="l">
              <a:lnSpc>
                <a:spcPts val="580"/>
              </a:lnSpc>
              <a:spcBef>
                <a:spcPct val="0"/>
              </a:spcBef>
            </a:pPr>
            <a:r>
              <a:rPr lang="en-US" b="true" sz="4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आरटीएस (RTS)</a:t>
            </a: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अधिसूचित सेवांच्या अनुषंगाने प्राप्त होणाऱ्या तक्रारींचे नियमानुसार व निर्धारित </a:t>
            </a:r>
            <a:r>
              <a:rPr lang="en-US" b="true" sz="4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७ दिवसांच्या</a:t>
            </a: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कालावधीत निराकरण केले जाते. RTS च्या वापरासाठी एकूण </a:t>
            </a:r>
            <a:r>
              <a:rPr lang="en-US" b="true" sz="4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126</a:t>
            </a:r>
            <a:r>
              <a:rPr lang="en-US" sz="4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अधिकाऱ्यांना प्रशिक्षण दिले आहे.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177" y="316537"/>
            <a:ext cx="846219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२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" tooltip="https://www.google.com/search?q=%E0%A4%86%E0%A4%AA%E0%A4%B2%E0%A5%87+%E0%A4%B8%E0%A4%B0%E0%A4%95%E0%A4%BE%E0%A4%B0&amp;newwindow=1&amp;sca_esv=b045502d5b8a8873&amp;rlz=1C5GCEM_enIN1155IN1155&amp;sxsrf=ANbL-n5q8wF27TothNVjp5sMy7B6lVBQdw%3A1767944161469&amp;ei=4a9gafqvHLmSseMP-tzEYA&amp;ved=2ahUKEwjFkdGg-f2RAxU2TWwGHeTMGgIQgK4QegQIARAC&amp;uact=5&amp;oq=aaple+sarkar+in+marathi&amp;gs_lp=Egxnd3Mtd2l6LXNlcnAiF2FhcGxlIHNhcmthciBpbiBtYXJhdGhpMgUQABiABDIGEAAYFhgeMgYQABgWGB4yBhAAGBYYHjIGEAAYFhgeMgYQABgWGB4yBhAAGBYYHjIGEAAYFhgeMgYQABgWGB4yBhAAGBYYHki9EVCnA1ipEHABeAGQAQCYAcoBoAGUDqoBBjAuMTAuMbgBA8gBAPgBAZgCDKAC_w7CAg0QIxjwBRiwAxgnGMkCwgIKEAAYsAMY1gQYR8ICDRAAGIAEGLADGEMYigXCAhAQIxjwBRiABBgnGMkCGIoFwgIKEAAYgAQYFBiHAsICCxAAGIAEGLEDGIMBwgIIEAAYgAQYsQPCAgoQABiABBgCGMsBwgIQEAAYgAQYsQMYgwEYFBiHAsICCxAAGIAEGJECGIoFmAMAiAYBkAYKkgcFMS45LjKgB-NKsgcFMC45LjK4B_oOwgcJMC4yLjkuNS0xyAdXgAgA&amp;sclient=gws-wiz-serp&amp;mstk=AUtExfBLg6T9okft472gOzf9sGlhSNkuHa2C1YdsiF3utYAwuJZOPkNsUGXNOz1QUFbiIpB_RwUediduVyS58mWXKCgERSL-i9ycLQmI-jzP5AqJj1aRmSEXFB2A73HKePVF7JM6zn7I1HSHxWd-245x6gZiucbObRXCojx9S4TadGNEDEdnDL3ESwY1nRvXI7GodGOQr8xYELInhNE0VIdPAd9cDiQeu-5e7S-E0nxpdZmtWWURd9aNmLRXkL57MrIugKrGZ8W-sZgYpg6hO5VC1CIw&amp;csui=3"/>
              </a:rPr>
              <a:t>आपले सरका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www.google.com/search?q=%E0%A4%86%E0%A4%AA%E0%A4%B2%E0%A5%87+%E0%A4%B8%E0%A4%B0%E0%A4%95%E0%A4%BE%E0%A4%B0&amp;newwindow=1&amp;sca_esv=b045502d5b8a8873&amp;rlz=1C5GCEM_enIN1155IN1155&amp;sxsrf=ANbL-n5q8wF27TothNVjp5sMy7B6lVBQdw%3A1767944161469&amp;ei=4a9gafqvHLmSseMP-tzEYA&amp;ved=2ahUKEwjFkdGg-f2RAxU2TWwGHeTMGgIQgK4QegQIARAC&amp;uact=5&amp;oq=aaple+sarkar+in+marathi&amp;gs_lp=Egxnd3Mtd2l6LXNlcnAiF2FhcGxlIHNhcmthciBpbiBtYXJhdGhpMgUQABiABDIGEAAYFhgeMgYQABgWGB4yBhAAGBYYHjIGEAAYFhgeMgYQABgWGB4yBhAAGBYYHjIGEAAYFhgeMgYQABgWGB4yBhAAGBYYHki9EVCnA1ipEHABeAGQAQCYAcoBoAGUDqoBBjAuMTAuMbgBA8gBAPgBAZgCDKAC_w7CAg0QIxjwBRiwAxgnGMkCwgIKEAAYsAMY1gQYR8ICDRAAGIAEGLADGEMYigXCAhAQIxjwBRiABBgnGMkCGIoFwgIKEAAYgAQYFBiHAsICCxAAGIAEGLEDGIMBwgIIEAAYgAQYsQPCAgoQABiABBgCGMsBwgIQEAAYgAQYsQMYgwEYFBiHAsICCxAAGIAEGJECGIoFmAMAiAYBkAYKkgcFMS45LjKgB-NKsgcFMC45LjK4B_oOwgcJMC4yLjkuNS0xyAdXgAgA&amp;sclient=gws-wiz-serp&amp;mstk=AUtExfBLg6T9okft472gOzf9sGlhSNkuHa2C1YdsiF3utYAwuJZOPkNsUGXNOz1QUFbiIpB_RwUediduVyS58mWXKCgERSL-i9ycLQmI-jzP5AqJj1aRmSEXFB2A73HKePVF7JM6zn7I1HSHxWd-245x6gZiucbObRXCojx9S4TadGNEDEdnDL3ESwY1nRvXI7GodGOQr8xYELInhNE0VIdPAd9cDiQeu-5e7S-E0nxpdZmtWWURd9aNmLRXkL57MrIugKrGZ8W-sZgYpg6hO5VC1CIw&amp;csui=3"/>
              </a:rPr>
              <a:t>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602" y="1463017"/>
            <a:ext cx="1433080" cy="55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"/>
              </a:lnSpc>
            </a:pPr>
          </a:p>
          <a:p>
            <a:pPr algn="l">
              <a:lnSpc>
                <a:spcPts val="672"/>
              </a:lnSpc>
            </a:pPr>
            <a:r>
              <a:rPr lang="en-US" sz="4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नागरिक तक्रार डेटा विश्लेषण:</a:t>
            </a:r>
          </a:p>
          <a:p>
            <a:pPr algn="l">
              <a:lnSpc>
                <a:spcPts val="672"/>
              </a:lnSpc>
            </a:pPr>
            <a:r>
              <a:rPr lang="en-US" sz="4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महा क्राईम OS </a:t>
            </a: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चा वापर करून गुन्ह्यांशी संबंधित अनुमानात्मक (</a:t>
            </a:r>
            <a:r>
              <a:rPr lang="en-US" sz="4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Inferential</a:t>
            </a: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), पूर्वानुमानात्मक (</a:t>
            </a:r>
            <a:r>
              <a:rPr lang="en-US" sz="4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</a:t>
            </a:r>
            <a:r>
              <a:rPr lang="en-US" sz="4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dictive</a:t>
            </a: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तसेच मागोवा/भूतकाळावर आधारित (</a:t>
            </a:r>
            <a:r>
              <a:rPr lang="en-US" sz="4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Retrospective</a:t>
            </a: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डेटाचे विश्लेषण करण्यात येते.</a:t>
            </a:r>
          </a:p>
          <a:p>
            <a:pPr algn="ctr">
              <a:lnSpc>
                <a:spcPts val="67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154933" y="181722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7219"/>
          </a:xfrm>
          <a:custGeom>
            <a:avLst/>
            <a:gdLst/>
            <a:ahLst/>
            <a:cxnLst/>
            <a:rect r="r" b="b" t="t" l="l"/>
            <a:pathLst>
              <a:path h="307219" w="3276600">
                <a:moveTo>
                  <a:pt x="0" y="0"/>
                </a:moveTo>
                <a:lnTo>
                  <a:pt x="3276600" y="0"/>
                </a:lnTo>
                <a:lnTo>
                  <a:pt x="3276600" y="307219"/>
                </a:lnTo>
                <a:lnTo>
                  <a:pt x="0" y="30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14" r="0" b="-188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0258" y="417868"/>
            <a:ext cx="2322690" cy="1027096"/>
          </a:xfrm>
          <a:custGeom>
            <a:avLst/>
            <a:gdLst/>
            <a:ahLst/>
            <a:cxnLst/>
            <a:rect r="r" b="b" t="t" l="l"/>
            <a:pathLst>
              <a:path h="1027096" w="2322690">
                <a:moveTo>
                  <a:pt x="0" y="0"/>
                </a:moveTo>
                <a:lnTo>
                  <a:pt x="2322690" y="0"/>
                </a:lnTo>
                <a:lnTo>
                  <a:pt x="2322690" y="1027096"/>
                </a:lnTo>
                <a:lnTo>
                  <a:pt x="0" y="102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295" r="0" b="-229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5634" y="1743690"/>
            <a:ext cx="2945333" cy="156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"/>
              </a:lnSpc>
              <a:spcBef>
                <a:spcPct val="0"/>
              </a:spcBef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ई- ऑफीस कार्यान्वीत असून एकून त्याकरीता कार्यालयातील सर्व अधिकारी व कर्मचारी यांचे युजर रजिस्ट्रेशन करण्यात आले असून ई- टपाल द्वारे पत्रव्यवहार करण्यात येत आहे.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8313" y="1465033"/>
            <a:ext cx="1993861" cy="231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"/>
              </a:lnSpc>
              <a:spcBef>
                <a:spcPct val="0"/>
              </a:spcBef>
            </a:pP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1)</a:t>
            </a: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प्रज्ञा किशोरराव अगम (मो.नं. 8600320324) हे नोडल अधिकारी म्हणून काम पाहतात.   </a:t>
            </a:r>
          </a:p>
          <a:p>
            <a:pPr algn="l">
              <a:lnSpc>
                <a:spcPts val="672"/>
              </a:lnSpc>
              <a:spcBef>
                <a:spcPct val="0"/>
              </a:spcBef>
            </a:pP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2) प्रकरण निर्गती सरासरी 02 दिवसात करण्यात येत आहे.  </a:t>
            </a:r>
          </a:p>
          <a:p>
            <a:pPr algn="l">
              <a:lnSpc>
                <a:spcPts val="672"/>
              </a:lnSpc>
              <a:spcBef>
                <a:spcPct val="0"/>
              </a:spcBef>
            </a:pPr>
            <a:r>
              <a:rPr lang="en-US" sz="4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3) दि. 1/5/25 ते 10/1/26 पावेतो 12 प्रशिक्षण शिबीर आयोजित केलेत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306" y="305136"/>
            <a:ext cx="1073017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३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ई-ऑफि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10966" y="1802956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2460" y="518058"/>
            <a:ext cx="2443344" cy="1043274"/>
          </a:xfrm>
          <a:custGeom>
            <a:avLst/>
            <a:gdLst/>
            <a:ahLst/>
            <a:cxnLst/>
            <a:rect r="r" b="b" t="t" l="l"/>
            <a:pathLst>
              <a:path h="1043274" w="2443344">
                <a:moveTo>
                  <a:pt x="0" y="0"/>
                </a:moveTo>
                <a:lnTo>
                  <a:pt x="2443344" y="0"/>
                </a:lnTo>
                <a:lnTo>
                  <a:pt x="2443344" y="1043274"/>
                </a:lnTo>
                <a:lnTo>
                  <a:pt x="0" y="1043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4768" r="0" b="-16106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6306" y="295640"/>
            <a:ext cx="846219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३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b="true" sz="697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ई-ऑफिस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0546" y="379025"/>
            <a:ext cx="1547172" cy="9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"/>
              </a:lnSpc>
            </a:pPr>
            <a:r>
              <a:rPr lang="en-US" sz="600" b="true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GPR साठी</a:t>
            </a:r>
            <a:r>
              <a:rPr lang="en-US" b="true" sz="600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राबविण्यात येणारी प्रक्रिया: उदाहरणार्थ :-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2460" y="1608957"/>
            <a:ext cx="2387718" cy="33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ई-ऑफिस </a:t>
            </a:r>
            <a:r>
              <a:rPr lang="en-US" sz="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Knowle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dge Management System – KMS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चा वापर:</a:t>
            </a:r>
          </a:p>
          <a:p>
            <a:pPr algn="ctr">
              <a:lnSpc>
                <a:spcPts val="700"/>
              </a:lnSpc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KMS मध्ये महाराष्ट्र पोलीस मॅन्युअल, मार्गदर्शक तत्त्वे, डीजीपी कार्यालयातून निर्गमित स्थायी आदेश तसेच वरिष्ठ अधिकाऱ्यांकडून वेळोवेळी दिलेल्या सूचना अपलोड करण्यात आलेल्या आहेत.</a:t>
            </a:r>
          </a:p>
          <a:p>
            <a:pPr algn="ctr">
              <a:lnSpc>
                <a:spcPts val="7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114077" y="1795859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29" y="0"/>
            <a:ext cx="3268671" cy="305165"/>
          </a:xfrm>
          <a:custGeom>
            <a:avLst/>
            <a:gdLst/>
            <a:ahLst/>
            <a:cxnLst/>
            <a:rect r="r" b="b" t="t" l="l"/>
            <a:pathLst>
              <a:path h="305165" w="3268671">
                <a:moveTo>
                  <a:pt x="0" y="0"/>
                </a:moveTo>
                <a:lnTo>
                  <a:pt x="3268671" y="0"/>
                </a:lnTo>
                <a:lnTo>
                  <a:pt x="3268671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70" r="0" b="-177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671" y="1174167"/>
            <a:ext cx="1596629" cy="787825"/>
          </a:xfrm>
          <a:custGeom>
            <a:avLst/>
            <a:gdLst/>
            <a:ahLst/>
            <a:cxnLst/>
            <a:rect r="r" b="b" t="t" l="l"/>
            <a:pathLst>
              <a:path h="787825" w="1596629">
                <a:moveTo>
                  <a:pt x="0" y="0"/>
                </a:moveTo>
                <a:lnTo>
                  <a:pt x="1596629" y="0"/>
                </a:lnTo>
                <a:lnTo>
                  <a:pt x="1596629" y="787824"/>
                </a:lnTo>
                <a:lnTo>
                  <a:pt x="0" y="787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406" t="0" r="-2167" b="-18853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38300" y="305165"/>
            <a:ext cx="1634836" cy="878686"/>
          </a:xfrm>
          <a:custGeom>
            <a:avLst/>
            <a:gdLst/>
            <a:ahLst/>
            <a:cxnLst/>
            <a:rect r="r" b="b" t="t" l="l"/>
            <a:pathLst>
              <a:path h="878686" w="1634836">
                <a:moveTo>
                  <a:pt x="0" y="0"/>
                </a:moveTo>
                <a:lnTo>
                  <a:pt x="1634836" y="0"/>
                </a:lnTo>
                <a:lnTo>
                  <a:pt x="1634836" y="878685"/>
                </a:lnTo>
                <a:lnTo>
                  <a:pt x="0" y="8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493" r="0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90152" y="375337"/>
            <a:ext cx="1059487" cy="134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b="true" sz="800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४</a:t>
            </a:r>
            <a:r>
              <a:rPr lang="en-US" b="true" sz="800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डॅशबोर्ड (Dashboard)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78555" y="1248180"/>
            <a:ext cx="1399462" cy="495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9"/>
              </a:lnSpc>
            </a:pPr>
          </a:p>
          <a:p>
            <a:pPr algn="just">
              <a:lnSpc>
                <a:spcPts val="699"/>
              </a:lnSpc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डॅशबोर्डवर पाई-चार्ट, बार-चार्ट आदींच्या माध्यमातून गुन्हेगारीशी संबंधित प्रमुख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(Key Performance Indicators)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ठळकपणे दर्शविले जात असून, तुलनात्मक विश्लेषण सुलभ होते.</a:t>
            </a:r>
          </a:p>
          <a:p>
            <a:pPr algn="just">
              <a:lnSpc>
                <a:spcPts val="6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0152" y="509534"/>
            <a:ext cx="1398900" cy="664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9"/>
              </a:lnSpc>
            </a:pPr>
          </a:p>
          <a:p>
            <a:pPr algn="just">
              <a:lnSpc>
                <a:spcPts val="699"/>
              </a:lnSpc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हा </a:t>
            </a:r>
            <a:r>
              <a:rPr lang="en-US" sz="4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डॅशबोर्ड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मा. मुख्यमंत्री डॅशबोर्डशी एकत्रित</a:t>
            </a:r>
            <a:r>
              <a:rPr lang="en-US" sz="4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(Integrated)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करण्यात आलेला असून, महा क्राईम OS चा वापर करून डेटा व्हिज्युअलायझेशन, वर्गीकरण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(Segmentation)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फिल्टरिंग व परस्परसंवादी </a:t>
            </a:r>
            <a:r>
              <a:rPr lang="en-US" b="true" sz="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(Interactive)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इंटरफेस उपलब्ध करून देण्यात आला आहे.</a:t>
            </a:r>
          </a:p>
          <a:p>
            <a:pPr algn="just">
              <a:lnSpc>
                <a:spcPts val="699"/>
              </a:lnSpc>
            </a:pPr>
          </a:p>
          <a:p>
            <a:pPr algn="just">
              <a:lnSpc>
                <a:spcPts val="6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113016" y="1813401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0939" y="807022"/>
            <a:ext cx="155461" cy="137384"/>
            <a:chOff x="0" y="0"/>
            <a:chExt cx="563257" cy="4977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22811" y="586228"/>
            <a:ext cx="155461" cy="137384"/>
            <a:chOff x="0" y="0"/>
            <a:chExt cx="563257" cy="4977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44741" y="807022"/>
            <a:ext cx="155461" cy="137384"/>
            <a:chOff x="0" y="0"/>
            <a:chExt cx="563257" cy="4977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66613" y="586228"/>
            <a:ext cx="155461" cy="137384"/>
            <a:chOff x="0" y="0"/>
            <a:chExt cx="563257" cy="4977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88239" y="807022"/>
            <a:ext cx="155461" cy="137384"/>
            <a:chOff x="0" y="0"/>
            <a:chExt cx="563257" cy="4977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35037" y="832082"/>
            <a:ext cx="87265" cy="87265"/>
          </a:xfrm>
          <a:custGeom>
            <a:avLst/>
            <a:gdLst/>
            <a:ahLst/>
            <a:cxnLst/>
            <a:rect r="r" b="b" t="t" l="l"/>
            <a:pathLst>
              <a:path h="87265" w="87265">
                <a:moveTo>
                  <a:pt x="0" y="0"/>
                </a:moveTo>
                <a:lnTo>
                  <a:pt x="87265" y="0"/>
                </a:lnTo>
                <a:lnTo>
                  <a:pt x="87265" y="87264"/>
                </a:lnTo>
                <a:lnTo>
                  <a:pt x="0" y="87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66709" y="609811"/>
            <a:ext cx="67664" cy="90218"/>
          </a:xfrm>
          <a:custGeom>
            <a:avLst/>
            <a:gdLst/>
            <a:ahLst/>
            <a:cxnLst/>
            <a:rect r="r" b="b" t="t" l="l"/>
            <a:pathLst>
              <a:path h="90218" w="67664">
                <a:moveTo>
                  <a:pt x="0" y="0"/>
                </a:moveTo>
                <a:lnTo>
                  <a:pt x="67664" y="0"/>
                </a:lnTo>
                <a:lnTo>
                  <a:pt x="67664" y="90218"/>
                </a:lnTo>
                <a:lnTo>
                  <a:pt x="0" y="90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726031">
            <a:off x="693500" y="901644"/>
            <a:ext cx="59142" cy="18186"/>
          </a:xfrm>
          <a:custGeom>
            <a:avLst/>
            <a:gdLst/>
            <a:ahLst/>
            <a:cxnLst/>
            <a:rect r="r" b="b" t="t" l="l"/>
            <a:pathLst>
              <a:path h="18186" w="59142">
                <a:moveTo>
                  <a:pt x="0" y="0"/>
                </a:moveTo>
                <a:lnTo>
                  <a:pt x="59143" y="0"/>
                </a:lnTo>
                <a:lnTo>
                  <a:pt x="59143" y="18186"/>
                </a:lnTo>
                <a:lnTo>
                  <a:pt x="0" y="181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284102">
            <a:off x="689072" y="875775"/>
            <a:ext cx="73941" cy="22737"/>
          </a:xfrm>
          <a:custGeom>
            <a:avLst/>
            <a:gdLst/>
            <a:ahLst/>
            <a:cxnLst/>
            <a:rect r="r" b="b" t="t" l="l"/>
            <a:pathLst>
              <a:path h="22737" w="73941">
                <a:moveTo>
                  <a:pt x="0" y="0"/>
                </a:moveTo>
                <a:lnTo>
                  <a:pt x="73941" y="0"/>
                </a:lnTo>
                <a:lnTo>
                  <a:pt x="73941" y="22737"/>
                </a:lnTo>
                <a:lnTo>
                  <a:pt x="0" y="227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2284102">
            <a:off x="684606" y="845790"/>
            <a:ext cx="92644" cy="28488"/>
          </a:xfrm>
          <a:custGeom>
            <a:avLst/>
            <a:gdLst/>
            <a:ahLst/>
            <a:cxnLst/>
            <a:rect r="r" b="b" t="t" l="l"/>
            <a:pathLst>
              <a:path h="28488" w="92644">
                <a:moveTo>
                  <a:pt x="0" y="0"/>
                </a:moveTo>
                <a:lnTo>
                  <a:pt x="92644" y="0"/>
                </a:lnTo>
                <a:lnTo>
                  <a:pt x="92644" y="28488"/>
                </a:lnTo>
                <a:lnTo>
                  <a:pt x="0" y="28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05211" y="609811"/>
            <a:ext cx="78264" cy="90218"/>
          </a:xfrm>
          <a:custGeom>
            <a:avLst/>
            <a:gdLst/>
            <a:ahLst/>
            <a:cxnLst/>
            <a:rect r="r" b="b" t="t" l="l"/>
            <a:pathLst>
              <a:path h="90218" w="78264">
                <a:moveTo>
                  <a:pt x="0" y="0"/>
                </a:moveTo>
                <a:lnTo>
                  <a:pt x="78265" y="0"/>
                </a:lnTo>
                <a:lnTo>
                  <a:pt x="78265" y="90218"/>
                </a:lnTo>
                <a:lnTo>
                  <a:pt x="0" y="90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21656" y="831401"/>
            <a:ext cx="88627" cy="88627"/>
          </a:xfrm>
          <a:custGeom>
            <a:avLst/>
            <a:gdLst/>
            <a:ahLst/>
            <a:cxnLst/>
            <a:rect r="r" b="b" t="t" l="l"/>
            <a:pathLst>
              <a:path h="88627" w="88627">
                <a:moveTo>
                  <a:pt x="0" y="0"/>
                </a:moveTo>
                <a:lnTo>
                  <a:pt x="88626" y="0"/>
                </a:lnTo>
                <a:lnTo>
                  <a:pt x="88626" y="88626"/>
                </a:lnTo>
                <a:lnTo>
                  <a:pt x="0" y="886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22165" y="737621"/>
            <a:ext cx="196506" cy="70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"/>
              </a:lnSpc>
            </a:pPr>
            <a:r>
              <a:rPr lang="en-US" sz="255" spc="-7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FIRs मधून गुन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्हा माहिती काढतो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09155" y="733137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b="true" sz="363" spc="-10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04</a:t>
            </a:r>
          </a:p>
        </p:txBody>
      </p:sp>
      <p:sp>
        <p:nvSpPr>
          <p:cNvPr name="Freeform 27" id="27"/>
          <p:cNvSpPr/>
          <p:nvPr/>
        </p:nvSpPr>
        <p:spPr>
          <a:xfrm flipH="true" flipV="false" rot="2969335">
            <a:off x="488037" y="848646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2" y="0"/>
                </a:moveTo>
                <a:lnTo>
                  <a:pt x="0" y="0"/>
                </a:lnTo>
                <a:lnTo>
                  <a:pt x="0" y="35352"/>
                </a:lnTo>
                <a:lnTo>
                  <a:pt x="148072" y="35352"/>
                </a:lnTo>
                <a:lnTo>
                  <a:pt x="14807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true" rot="-2811183">
            <a:off x="258506" y="719945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1" y="35352"/>
                </a:moveTo>
                <a:lnTo>
                  <a:pt x="0" y="35352"/>
                </a:lnTo>
                <a:lnTo>
                  <a:pt x="0" y="0"/>
                </a:lnTo>
                <a:lnTo>
                  <a:pt x="148071" y="0"/>
                </a:lnTo>
                <a:lnTo>
                  <a:pt x="148071" y="35352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true" rot="-2811183">
            <a:off x="711811" y="719945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1" y="35352"/>
                </a:moveTo>
                <a:lnTo>
                  <a:pt x="0" y="35352"/>
                </a:lnTo>
                <a:lnTo>
                  <a:pt x="0" y="0"/>
                </a:lnTo>
                <a:lnTo>
                  <a:pt x="148071" y="0"/>
                </a:lnTo>
                <a:lnTo>
                  <a:pt x="148071" y="35352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false" rot="1851345">
            <a:off x="926930" y="855727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1" y="0"/>
                </a:moveTo>
                <a:lnTo>
                  <a:pt x="0" y="0"/>
                </a:lnTo>
                <a:lnTo>
                  <a:pt x="0" y="35352"/>
                </a:lnTo>
                <a:lnTo>
                  <a:pt x="148071" y="35352"/>
                </a:lnTo>
                <a:lnTo>
                  <a:pt x="148071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1310263" y="574513"/>
            <a:ext cx="155461" cy="137384"/>
            <a:chOff x="0" y="0"/>
            <a:chExt cx="563257" cy="49776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348861" y="598096"/>
            <a:ext cx="78264" cy="90218"/>
          </a:xfrm>
          <a:custGeom>
            <a:avLst/>
            <a:gdLst/>
            <a:ahLst/>
            <a:cxnLst/>
            <a:rect r="r" b="b" t="t" l="l"/>
            <a:pathLst>
              <a:path h="90218" w="78264">
                <a:moveTo>
                  <a:pt x="0" y="0"/>
                </a:moveTo>
                <a:lnTo>
                  <a:pt x="78265" y="0"/>
                </a:lnTo>
                <a:lnTo>
                  <a:pt x="78265" y="90218"/>
                </a:lnTo>
                <a:lnTo>
                  <a:pt x="0" y="90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252805" y="721422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sz="363" spc="-10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06</a:t>
            </a:r>
          </a:p>
        </p:txBody>
      </p:sp>
      <p:sp>
        <p:nvSpPr>
          <p:cNvPr name="Freeform 36" id="36"/>
          <p:cNvSpPr/>
          <p:nvPr/>
        </p:nvSpPr>
        <p:spPr>
          <a:xfrm flipH="true" flipV="true" rot="-2811183">
            <a:off x="1155461" y="708230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1" y="35352"/>
                </a:moveTo>
                <a:lnTo>
                  <a:pt x="0" y="35352"/>
                </a:lnTo>
                <a:lnTo>
                  <a:pt x="0" y="0"/>
                </a:lnTo>
                <a:lnTo>
                  <a:pt x="148071" y="0"/>
                </a:lnTo>
                <a:lnTo>
                  <a:pt x="148071" y="35352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1579006" y="784234"/>
            <a:ext cx="155461" cy="137384"/>
            <a:chOff x="0" y="0"/>
            <a:chExt cx="563257" cy="49776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1612423" y="808612"/>
            <a:ext cx="88627" cy="88627"/>
          </a:xfrm>
          <a:custGeom>
            <a:avLst/>
            <a:gdLst/>
            <a:ahLst/>
            <a:cxnLst/>
            <a:rect r="r" b="b" t="t" l="l"/>
            <a:pathLst>
              <a:path h="88627" w="88627">
                <a:moveTo>
                  <a:pt x="0" y="0"/>
                </a:moveTo>
                <a:lnTo>
                  <a:pt x="88627" y="0"/>
                </a:lnTo>
                <a:lnTo>
                  <a:pt x="88627" y="88627"/>
                </a:lnTo>
                <a:lnTo>
                  <a:pt x="0" y="886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1851345">
            <a:off x="1417697" y="832938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2" y="0"/>
                </a:moveTo>
                <a:lnTo>
                  <a:pt x="0" y="0"/>
                </a:lnTo>
                <a:lnTo>
                  <a:pt x="0" y="35352"/>
                </a:lnTo>
                <a:lnTo>
                  <a:pt x="148072" y="35352"/>
                </a:lnTo>
                <a:lnTo>
                  <a:pt x="14807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2" id="42"/>
          <p:cNvGrpSpPr/>
          <p:nvPr/>
        </p:nvGrpSpPr>
        <p:grpSpPr>
          <a:xfrm rot="0">
            <a:off x="1779648" y="550552"/>
            <a:ext cx="155461" cy="137384"/>
            <a:chOff x="0" y="0"/>
            <a:chExt cx="563257" cy="49776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63257" cy="497760"/>
            </a:xfrm>
            <a:custGeom>
              <a:avLst/>
              <a:gdLst/>
              <a:ahLst/>
              <a:cxnLst/>
              <a:rect r="r" b="b" t="t" l="l"/>
              <a:pathLst>
                <a:path h="497760" w="563257">
                  <a:moveTo>
                    <a:pt x="0" y="0"/>
                  </a:moveTo>
                  <a:lnTo>
                    <a:pt x="563257" y="0"/>
                  </a:lnTo>
                  <a:lnTo>
                    <a:pt x="563257" y="497760"/>
                  </a:lnTo>
                  <a:lnTo>
                    <a:pt x="0" y="497760"/>
                  </a:lnTo>
                  <a:close/>
                </a:path>
              </a:pathLst>
            </a:custGeom>
            <a:solidFill>
              <a:srgbClr val="F2931D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563257" cy="516810"/>
            </a:xfrm>
            <a:prstGeom prst="rect">
              <a:avLst/>
            </a:prstGeom>
          </p:spPr>
          <p:txBody>
            <a:bodyPr anchor="ctr" rtlCol="false" tIns="14822" lIns="14822" bIns="14822" rIns="14822"/>
            <a:lstStyle/>
            <a:p>
              <a:pPr algn="ctr">
                <a:lnSpc>
                  <a:spcPts val="776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818246" y="574134"/>
            <a:ext cx="78264" cy="90218"/>
          </a:xfrm>
          <a:custGeom>
            <a:avLst/>
            <a:gdLst/>
            <a:ahLst/>
            <a:cxnLst/>
            <a:rect r="r" b="b" t="t" l="l"/>
            <a:pathLst>
              <a:path h="90218" w="78264">
                <a:moveTo>
                  <a:pt x="0" y="0"/>
                </a:moveTo>
                <a:lnTo>
                  <a:pt x="78264" y="0"/>
                </a:lnTo>
                <a:lnTo>
                  <a:pt x="78264" y="90219"/>
                </a:lnTo>
                <a:lnTo>
                  <a:pt x="0" y="90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722190" y="697460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sz="363" spc="-10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08</a:t>
            </a:r>
          </a:p>
        </p:txBody>
      </p:sp>
      <p:sp>
        <p:nvSpPr>
          <p:cNvPr name="Freeform 47" id="47"/>
          <p:cNvSpPr/>
          <p:nvPr/>
        </p:nvSpPr>
        <p:spPr>
          <a:xfrm flipH="true" flipV="true" rot="-2811183">
            <a:off x="1624846" y="684269"/>
            <a:ext cx="148071" cy="35352"/>
          </a:xfrm>
          <a:custGeom>
            <a:avLst/>
            <a:gdLst/>
            <a:ahLst/>
            <a:cxnLst/>
            <a:rect r="r" b="b" t="t" l="l"/>
            <a:pathLst>
              <a:path h="35352" w="148071">
                <a:moveTo>
                  <a:pt x="148071" y="35352"/>
                </a:moveTo>
                <a:lnTo>
                  <a:pt x="0" y="35352"/>
                </a:lnTo>
                <a:lnTo>
                  <a:pt x="0" y="0"/>
                </a:lnTo>
                <a:lnTo>
                  <a:pt x="148071" y="0"/>
                </a:lnTo>
                <a:lnTo>
                  <a:pt x="148071" y="35352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3362" y="1184440"/>
            <a:ext cx="1081022" cy="641576"/>
          </a:xfrm>
          <a:custGeom>
            <a:avLst/>
            <a:gdLst/>
            <a:ahLst/>
            <a:cxnLst/>
            <a:rect r="r" b="b" t="t" l="l"/>
            <a:pathLst>
              <a:path h="641576" w="1081022">
                <a:moveTo>
                  <a:pt x="0" y="0"/>
                </a:moveTo>
                <a:lnTo>
                  <a:pt x="1081022" y="0"/>
                </a:lnTo>
                <a:lnTo>
                  <a:pt x="1081022" y="641576"/>
                </a:lnTo>
                <a:lnTo>
                  <a:pt x="0" y="64157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171" t="0" r="-2567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9" id="49"/>
          <p:cNvSpPr/>
          <p:nvPr/>
        </p:nvSpPr>
        <p:spPr>
          <a:xfrm flipH="false" flipV="false" rot="0">
            <a:off x="1091718" y="1184440"/>
            <a:ext cx="1120797" cy="641576"/>
          </a:xfrm>
          <a:custGeom>
            <a:avLst/>
            <a:gdLst/>
            <a:ahLst/>
            <a:cxnLst/>
            <a:rect r="r" b="b" t="t" l="l"/>
            <a:pathLst>
              <a:path h="641576" w="1120797">
                <a:moveTo>
                  <a:pt x="0" y="0"/>
                </a:moveTo>
                <a:lnTo>
                  <a:pt x="1120797" y="0"/>
                </a:lnTo>
                <a:lnTo>
                  <a:pt x="1120797" y="641576"/>
                </a:lnTo>
                <a:lnTo>
                  <a:pt x="0" y="64157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893" t="0" r="-893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50" id="50"/>
          <p:cNvSpPr txBox="true"/>
          <p:nvPr/>
        </p:nvSpPr>
        <p:spPr>
          <a:xfrm rot="0">
            <a:off x="80067" y="334443"/>
            <a:ext cx="1141053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४</a:t>
            </a: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Crime OS Ai Dashboard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00939" y="960051"/>
            <a:ext cx="284778" cy="70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"/>
              </a:lnSpc>
            </a:pPr>
            <a:r>
              <a:rPr lang="en-US" sz="255" spc="-7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स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्वयंचलित डेटा निष्कर्षण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48746" y="953931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b="true" sz="363" spc="-10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01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69972" y="733137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b="true" sz="363" spc="-10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02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44738" y="958416"/>
            <a:ext cx="221875" cy="102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"/>
              </a:lnSpc>
            </a:pPr>
            <a:r>
              <a:rPr lang="en-US" sz="255" spc="-7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-AI – चालि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त तपास योजना </a:t>
            </a:r>
          </a:p>
          <a:p>
            <a:pPr algn="l">
              <a:lnSpc>
                <a:spcPts val="255"/>
              </a:lnSpc>
            </a:pPr>
          </a:p>
        </p:txBody>
      </p:sp>
      <p:sp>
        <p:nvSpPr>
          <p:cNvPr name="TextBox 55" id="55"/>
          <p:cNvSpPr txBox="true"/>
          <p:nvPr/>
        </p:nvSpPr>
        <p:spPr>
          <a:xfrm rot="0">
            <a:off x="590707" y="953931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b="true" sz="363" spc="-10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03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91634" y="958416"/>
            <a:ext cx="196506" cy="120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"/>
              </a:lnSpc>
            </a:pPr>
            <a:r>
              <a:rPr lang="en-US" b="true" sz="218" spc="-6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डेटा Analysis</a:t>
            </a:r>
          </a:p>
          <a:p>
            <a:pPr algn="l">
              <a:lnSpc>
                <a:spcPts val="218"/>
              </a:lnSpc>
            </a:pPr>
          </a:p>
          <a:p>
            <a:pPr algn="l">
              <a:lnSpc>
                <a:spcPts val="218"/>
              </a:lnSpc>
            </a:pPr>
          </a:p>
          <a:p>
            <a:pPr algn="l">
              <a:lnSpc>
                <a:spcPts val="255"/>
              </a:lnSpc>
            </a:pPr>
          </a:p>
        </p:txBody>
      </p:sp>
      <p:sp>
        <p:nvSpPr>
          <p:cNvPr name="TextBox 57" id="57"/>
          <p:cNvSpPr txBox="true"/>
          <p:nvPr/>
        </p:nvSpPr>
        <p:spPr>
          <a:xfrm rot="0">
            <a:off x="1034661" y="953931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b="true" sz="363" spc="-10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05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866613" y="734293"/>
            <a:ext cx="255043" cy="70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"/>
              </a:lnSpc>
            </a:pPr>
            <a:r>
              <a:rPr lang="en-US" sz="255" spc="-7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संशोधि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त तपास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 मार्ग तयार करतो.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310263" y="722578"/>
            <a:ext cx="255043" cy="70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"/>
              </a:lnSpc>
            </a:pPr>
            <a:r>
              <a:rPr lang="en-US" sz="255" spc="-7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सो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प्या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 प्रश्नांवर डेटा Analysis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582401" y="935627"/>
            <a:ext cx="196506" cy="92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"/>
              </a:lnSpc>
            </a:pPr>
            <a:r>
              <a:rPr lang="en-US" sz="218" spc="-6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कायद</a:t>
            </a:r>
            <a:r>
              <a:rPr lang="en-US" b="true" sz="218" spc="-6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ेशीर सहाय्य</a:t>
            </a:r>
          </a:p>
          <a:p>
            <a:pPr algn="l">
              <a:lnSpc>
                <a:spcPts val="218"/>
              </a:lnSpc>
            </a:pPr>
          </a:p>
          <a:p>
            <a:pPr algn="l">
              <a:lnSpc>
                <a:spcPts val="255"/>
              </a:lnSpc>
            </a:pPr>
          </a:p>
        </p:txBody>
      </p:sp>
      <p:sp>
        <p:nvSpPr>
          <p:cNvPr name="TextBox 61" id="61"/>
          <p:cNvSpPr txBox="true"/>
          <p:nvPr/>
        </p:nvSpPr>
        <p:spPr>
          <a:xfrm rot="0">
            <a:off x="1525429" y="931142"/>
            <a:ext cx="52193" cy="4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"/>
              </a:lnSpc>
            </a:pPr>
            <a:r>
              <a:rPr lang="en-US" b="true" sz="363" spc="-10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07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779648" y="698617"/>
            <a:ext cx="255043" cy="70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"/>
              </a:lnSpc>
            </a:pPr>
            <a:r>
              <a:rPr lang="en-US" sz="255" spc="-7" b="true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कायद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्यावरील</a:t>
            </a:r>
            <a:r>
              <a:rPr lang="en-US" b="true" sz="255" spc="-7">
                <a:solidFill>
                  <a:srgbClr val="070391"/>
                </a:solidFill>
                <a:latin typeface="Hind Guntur Bold"/>
                <a:ea typeface="Hind Guntur Bold"/>
                <a:cs typeface="Hind Guntur Bold"/>
                <a:sym typeface="Hind Guntur Bold"/>
              </a:rPr>
              <a:t> प्रश्नांचे अचूक उत्तरे.</a:t>
            </a:r>
          </a:p>
        </p:txBody>
      </p:sp>
      <p:sp>
        <p:nvSpPr>
          <p:cNvPr name="Freeform 63" id="63"/>
          <p:cNvSpPr/>
          <p:nvPr/>
        </p:nvSpPr>
        <p:spPr>
          <a:xfrm flipH="false" flipV="false" rot="0">
            <a:off x="2215666" y="319275"/>
            <a:ext cx="1060934" cy="851055"/>
          </a:xfrm>
          <a:custGeom>
            <a:avLst/>
            <a:gdLst/>
            <a:ahLst/>
            <a:cxnLst/>
            <a:rect r="r" b="b" t="t" l="l"/>
            <a:pathLst>
              <a:path h="851055" w="1060934">
                <a:moveTo>
                  <a:pt x="0" y="0"/>
                </a:moveTo>
                <a:lnTo>
                  <a:pt x="1060934" y="0"/>
                </a:lnTo>
                <a:lnTo>
                  <a:pt x="1060934" y="851055"/>
                </a:lnTo>
                <a:lnTo>
                  <a:pt x="0" y="85105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5565" t="-25113" r="-112142" b="-34559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64" id="64"/>
          <p:cNvSpPr/>
          <p:nvPr/>
        </p:nvSpPr>
        <p:spPr>
          <a:xfrm flipH="false" flipV="false" rot="0">
            <a:off x="2219849" y="1184440"/>
            <a:ext cx="1079939" cy="637510"/>
          </a:xfrm>
          <a:custGeom>
            <a:avLst/>
            <a:gdLst/>
            <a:ahLst/>
            <a:cxnLst/>
            <a:rect r="r" b="b" t="t" l="l"/>
            <a:pathLst>
              <a:path h="637510" w="1079939">
                <a:moveTo>
                  <a:pt x="0" y="0"/>
                </a:moveTo>
                <a:lnTo>
                  <a:pt x="1079939" y="0"/>
                </a:lnTo>
                <a:lnTo>
                  <a:pt x="1079939" y="637509"/>
                </a:lnTo>
                <a:lnTo>
                  <a:pt x="0" y="637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53" t="0" r="-6947" b="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65" id="65"/>
          <p:cNvSpPr txBox="true"/>
          <p:nvPr/>
        </p:nvSpPr>
        <p:spPr>
          <a:xfrm rot="0">
            <a:off x="3121776" y="182308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40355" y="1038473"/>
            <a:ext cx="994376" cy="641422"/>
          </a:xfrm>
          <a:custGeom>
            <a:avLst/>
            <a:gdLst/>
            <a:ahLst/>
            <a:cxnLst/>
            <a:rect r="r" b="b" t="t" l="l"/>
            <a:pathLst>
              <a:path h="641422" w="994376">
                <a:moveTo>
                  <a:pt x="0" y="0"/>
                </a:moveTo>
                <a:lnTo>
                  <a:pt x="994376" y="0"/>
                </a:lnTo>
                <a:lnTo>
                  <a:pt x="994376" y="641422"/>
                </a:lnTo>
                <a:lnTo>
                  <a:pt x="0" y="641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09" t="0" r="-9621" b="0"/>
            </a:stretch>
          </a:blipFill>
          <a:ln w="9525" cap="sq">
            <a:solidFill>
              <a:srgbClr val="070391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040355" y="305165"/>
            <a:ext cx="994376" cy="715032"/>
          </a:xfrm>
          <a:custGeom>
            <a:avLst/>
            <a:gdLst/>
            <a:ahLst/>
            <a:cxnLst/>
            <a:rect r="r" b="b" t="t" l="l"/>
            <a:pathLst>
              <a:path h="715032" w="994376">
                <a:moveTo>
                  <a:pt x="0" y="0"/>
                </a:moveTo>
                <a:lnTo>
                  <a:pt x="994376" y="0"/>
                </a:lnTo>
                <a:lnTo>
                  <a:pt x="994376" y="715031"/>
                </a:lnTo>
                <a:lnTo>
                  <a:pt x="0" y="715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42" t="0" r="-1395" b="-2377"/>
            </a:stretch>
          </a:blipFill>
          <a:ln w="9525" cap="sq">
            <a:solidFill>
              <a:srgbClr val="070391"/>
            </a:solidFill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80067" y="334443"/>
            <a:ext cx="1141053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४</a:t>
            </a: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MARVEL AI Dashboard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7252" y="567706"/>
            <a:ext cx="1141053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</a:t>
            </a: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boosted CCTV Analysis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7167" y="778888"/>
            <a:ext cx="1549813" cy="828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1" indent="-53975" lvl="1">
              <a:lnSpc>
                <a:spcPts val="500"/>
              </a:lnSpc>
              <a:buFont typeface="Arial"/>
              <a:buChar char="•"/>
            </a:pPr>
            <a:r>
              <a:rPr lang="en-US" b="true" sz="500" spc="-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AI- आधारित CCTV विश्लेषण -: </a:t>
            </a:r>
            <a:r>
              <a:rPr lang="en-US" sz="500" spc="-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गर्दी घनता,चेहरा ओळख,वाहन ट्रॅकिंग, वाहतूक उल्लंघन व GIS नकाशे यासाठी रियल-टाईम प्रणाली </a:t>
            </a:r>
          </a:p>
          <a:p>
            <a:pPr algn="l">
              <a:lnSpc>
                <a:spcPts val="500"/>
              </a:lnSpc>
            </a:pPr>
          </a:p>
          <a:p>
            <a:pPr algn="l" marL="107951" indent="-53975" lvl="1">
              <a:lnSpc>
                <a:spcPts val="500"/>
              </a:lnSpc>
              <a:buFont typeface="Arial"/>
              <a:buChar char="•"/>
            </a:pPr>
            <a:r>
              <a:rPr lang="en-US" b="true" sz="500" spc="-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फेशियल रेकग्निशन-: </a:t>
            </a:r>
            <a:r>
              <a:rPr lang="en-US" sz="500" spc="-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व्हिडिओ मधून रियल-टाईम ओळख/प्रमाणीकरण/निरीक्षण</a:t>
            </a:r>
          </a:p>
          <a:p>
            <a:pPr algn="l">
              <a:lnSpc>
                <a:spcPts val="500"/>
              </a:lnSpc>
            </a:pPr>
          </a:p>
          <a:p>
            <a:pPr algn="l" marL="107951" indent="-53975" lvl="1">
              <a:lnSpc>
                <a:spcPts val="500"/>
              </a:lnSpc>
              <a:buFont typeface="Arial"/>
              <a:buChar char="•"/>
            </a:pPr>
            <a:r>
              <a:rPr lang="en-US" b="true" sz="500" spc="-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ट्रॅफिक उल्लंघन शोध-: </a:t>
            </a:r>
            <a:r>
              <a:rPr lang="en-US" sz="500" spc="-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स्पीड, रेड-लाईट इ.चे स्वयंचलित डिटेक्शन </a:t>
            </a:r>
          </a:p>
          <a:p>
            <a:pPr algn="l">
              <a:lnSpc>
                <a:spcPts val="500"/>
              </a:lnSpc>
            </a:pPr>
          </a:p>
          <a:p>
            <a:pPr algn="l" marL="107951" indent="-53975" lvl="1">
              <a:lnSpc>
                <a:spcPts val="500"/>
              </a:lnSpc>
              <a:buFont typeface="Arial"/>
              <a:buChar char="•"/>
            </a:pPr>
            <a:r>
              <a:rPr lang="en-US" b="true" sz="500" spc="-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सार्वजनिक सुरक्षितता-: </a:t>
            </a:r>
            <a:r>
              <a:rPr lang="en-US" sz="500" spc="-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गर्दी-असामान्यता/हिंसाचार/शस्त्र शोध--रियल-टाईम अलर्ट </a:t>
            </a:r>
          </a:p>
          <a:p>
            <a:pPr algn="l">
              <a:lnSpc>
                <a:spcPts val="500"/>
              </a:lnSpc>
            </a:pPr>
          </a:p>
          <a:p>
            <a:pPr algn="l" marL="107951" indent="-53975" lvl="1">
              <a:lnSpc>
                <a:spcPts val="500"/>
              </a:lnSpc>
              <a:buFont typeface="Arial"/>
              <a:buChar char="•"/>
            </a:pPr>
            <a:r>
              <a:rPr lang="en-US" b="true" sz="500" spc="-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वर्तन व क्षेत्रीय ट्रेसिंग-: </a:t>
            </a:r>
            <a:r>
              <a:rPr lang="en-US" sz="500" spc="-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फ्लर्टिंग/संशयास्पद संवाद चिन्हांकित,तालुका पातळी व्यक्ती ट्रेसिंग; भटके प्राणी निरीक्षण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38300" y="1689420"/>
            <a:ext cx="1792071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CCTV Monitoring at Soaner 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10228" y="1780649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7313" y="723832"/>
            <a:ext cx="1336738" cy="1099476"/>
            <a:chOff x="0" y="0"/>
            <a:chExt cx="1020714" cy="8395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0714" cy="839544"/>
            </a:xfrm>
            <a:custGeom>
              <a:avLst/>
              <a:gdLst/>
              <a:ahLst/>
              <a:cxnLst/>
              <a:rect r="r" b="b" t="t" l="l"/>
              <a:pathLst>
                <a:path h="839544" w="1020714">
                  <a:moveTo>
                    <a:pt x="0" y="0"/>
                  </a:moveTo>
                  <a:lnTo>
                    <a:pt x="1020714" y="0"/>
                  </a:lnTo>
                  <a:lnTo>
                    <a:pt x="1020714" y="839544"/>
                  </a:lnTo>
                  <a:lnTo>
                    <a:pt x="0" y="839544"/>
                  </a:lnTo>
                  <a:close/>
                </a:path>
              </a:pathLst>
            </a:custGeom>
            <a:gradFill rotWithShape="true">
              <a:gsLst>
                <a:gs pos="0">
                  <a:srgbClr val="13217B">
                    <a:alpha val="100000"/>
                  </a:srgbClr>
                </a:gs>
                <a:gs pos="100000">
                  <a:srgbClr val="275D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020714" cy="858594"/>
            </a:xfrm>
            <a:prstGeom prst="rect">
              <a:avLst/>
            </a:prstGeom>
          </p:spPr>
          <p:txBody>
            <a:bodyPr anchor="ctr" rtlCol="false" tIns="17522" lIns="17522" bIns="17522" rIns="17522"/>
            <a:lstStyle/>
            <a:p>
              <a:pPr algn="ctr">
                <a:lnSpc>
                  <a:spcPts val="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757" y="1038142"/>
            <a:ext cx="1649371" cy="908680"/>
          </a:xfrm>
          <a:custGeom>
            <a:avLst/>
            <a:gdLst/>
            <a:ahLst/>
            <a:cxnLst/>
            <a:rect r="r" b="b" t="t" l="l"/>
            <a:pathLst>
              <a:path h="908680" w="1649371">
                <a:moveTo>
                  <a:pt x="0" y="0"/>
                </a:moveTo>
                <a:lnTo>
                  <a:pt x="1649371" y="0"/>
                </a:lnTo>
                <a:lnTo>
                  <a:pt x="1649371" y="908680"/>
                </a:lnTo>
                <a:lnTo>
                  <a:pt x="0" y="90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64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06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96" r="0" b="-1896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50227" y="592815"/>
            <a:ext cx="1067038" cy="192490"/>
            <a:chOff x="0" y="0"/>
            <a:chExt cx="814775" cy="1469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4775" cy="146982"/>
            </a:xfrm>
            <a:custGeom>
              <a:avLst/>
              <a:gdLst/>
              <a:ahLst/>
              <a:cxnLst/>
              <a:rect r="r" b="b" t="t" l="l"/>
              <a:pathLst>
                <a:path h="146982" w="814775">
                  <a:moveTo>
                    <a:pt x="0" y="0"/>
                  </a:moveTo>
                  <a:lnTo>
                    <a:pt x="814775" y="0"/>
                  </a:lnTo>
                  <a:lnTo>
                    <a:pt x="814775" y="146982"/>
                  </a:lnTo>
                  <a:lnTo>
                    <a:pt x="0" y="146982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4775" cy="166032"/>
            </a:xfrm>
            <a:prstGeom prst="rect">
              <a:avLst/>
            </a:prstGeom>
          </p:spPr>
          <p:txBody>
            <a:bodyPr anchor="ctr" rtlCol="false" tIns="17522" lIns="17522" bIns="17522" rIns="17522"/>
            <a:lstStyle/>
            <a:p>
              <a:pPr algn="ctr">
                <a:lnSpc>
                  <a:spcPts val="9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50227" y="821781"/>
            <a:ext cx="1067038" cy="192490"/>
            <a:chOff x="0" y="0"/>
            <a:chExt cx="814775" cy="1469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4775" cy="146982"/>
            </a:xfrm>
            <a:custGeom>
              <a:avLst/>
              <a:gdLst/>
              <a:ahLst/>
              <a:cxnLst/>
              <a:rect r="r" b="b" t="t" l="l"/>
              <a:pathLst>
                <a:path h="146982" w="814775">
                  <a:moveTo>
                    <a:pt x="0" y="0"/>
                  </a:moveTo>
                  <a:lnTo>
                    <a:pt x="814775" y="0"/>
                  </a:lnTo>
                  <a:lnTo>
                    <a:pt x="814775" y="146982"/>
                  </a:lnTo>
                  <a:lnTo>
                    <a:pt x="0" y="146982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4775" cy="166032"/>
            </a:xfrm>
            <a:prstGeom prst="rect">
              <a:avLst/>
            </a:prstGeom>
          </p:spPr>
          <p:txBody>
            <a:bodyPr anchor="ctr" rtlCol="false" tIns="17522" lIns="17522" bIns="17522" rIns="17522"/>
            <a:lstStyle/>
            <a:p>
              <a:pPr algn="ctr">
                <a:lnSpc>
                  <a:spcPts val="92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7167" y="601672"/>
            <a:ext cx="191507" cy="174775"/>
          </a:xfrm>
          <a:custGeom>
            <a:avLst/>
            <a:gdLst/>
            <a:ahLst/>
            <a:cxnLst/>
            <a:rect r="r" b="b" t="t" l="l"/>
            <a:pathLst>
              <a:path h="174775" w="191507">
                <a:moveTo>
                  <a:pt x="0" y="0"/>
                </a:moveTo>
                <a:lnTo>
                  <a:pt x="191507" y="0"/>
                </a:lnTo>
                <a:lnTo>
                  <a:pt x="191507" y="174775"/>
                </a:lnTo>
                <a:lnTo>
                  <a:pt x="0" y="174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49" t="-23889" r="-14333" b="-3185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7167" y="828146"/>
            <a:ext cx="191507" cy="186125"/>
          </a:xfrm>
          <a:custGeom>
            <a:avLst/>
            <a:gdLst/>
            <a:ahLst/>
            <a:cxnLst/>
            <a:rect r="r" b="b" t="t" l="l"/>
            <a:pathLst>
              <a:path h="186125" w="191507">
                <a:moveTo>
                  <a:pt x="0" y="0"/>
                </a:moveTo>
                <a:lnTo>
                  <a:pt x="191507" y="0"/>
                </a:lnTo>
                <a:lnTo>
                  <a:pt x="191507" y="186125"/>
                </a:lnTo>
                <a:lnTo>
                  <a:pt x="0" y="186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45" r="0" b="-1445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33458" y="773628"/>
            <a:ext cx="1304447" cy="953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sz="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SMART सॉफ्टवेअर: मुददेमालाच्या डिजिटल नोंदी, GIS ट्रॅकिंग व पुनर्प्राप्तीसाठी, पूर्ण ऑडिट लॉगसह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sz="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SMART मोबाइल अ‍ॅप: हे मोबाइल अ‍ॅप्लिकेशनच्या सर्व प्रमुख सुविधा मोबाइलवर देते, ज्यामुळे अधिकारी कोणत्याही ठिकाणी मुददेमाल व इन्व्हेंटरी हाताळू शकतात.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sz="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QR कोड ट्रॅकिंग: प्रत्येक वस्तूला युनिक कोड लावून अचूक व सहज ट्रेसबिलिटी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sz="4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मूदेमाल/पुरावा (इन्व्हेंटरी) ची प्रत्येक हालचाल ‘चेन ऑफ कस्टडी’ नोंदवहीत नोंदवली जाते.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74319" y="620495"/>
            <a:ext cx="1018855" cy="166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b="true" sz="500">
                <a:solidFill>
                  <a:srgbClr val="3C748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and GIS Enabled</a:t>
            </a:r>
          </a:p>
          <a:p>
            <a:pPr algn="ctr">
              <a:lnSpc>
                <a:spcPts val="700"/>
              </a:lnSpc>
            </a:pPr>
            <a:r>
              <a:rPr lang="en-US" sz="500">
                <a:solidFill>
                  <a:srgbClr val="3C7488"/>
                </a:solidFill>
                <a:latin typeface="Canva Sans"/>
                <a:ea typeface="Canva Sans"/>
                <a:cs typeface="Canva Sans"/>
                <a:sym typeface="Canva Sans"/>
              </a:rPr>
              <a:t>मोबाईल</a:t>
            </a:r>
            <a:r>
              <a:rPr lang="en-US" sz="500">
                <a:solidFill>
                  <a:srgbClr val="3C7488"/>
                </a:solidFill>
                <a:latin typeface="Canva Sans"/>
                <a:ea typeface="Canva Sans"/>
                <a:cs typeface="Canva Sans"/>
                <a:sym typeface="Canva Sans"/>
              </a:rPr>
              <a:t> व वेब ऐप् सह वापरता येणारी सुविधा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0227" y="855853"/>
            <a:ext cx="955836" cy="148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500" u="sng">
                <a:solidFill>
                  <a:srgbClr val="3C7488"/>
                </a:solidFill>
                <a:latin typeface="Canva Sans"/>
                <a:ea typeface="Canva Sans"/>
                <a:cs typeface="Canva Sans"/>
                <a:sym typeface="Canva Sans"/>
              </a:rPr>
              <a:t>संपूर्ण प्रक्रिया सॉफ्टवेअरद्वारे</a:t>
            </a:r>
          </a:p>
          <a:p>
            <a:pPr algn="ctr">
              <a:lnSpc>
                <a:spcPts val="600"/>
              </a:lnSpc>
            </a:pPr>
            <a:r>
              <a:rPr lang="en-US" sz="500" u="sng">
                <a:solidFill>
                  <a:srgbClr val="3C7488"/>
                </a:solidFill>
                <a:latin typeface="Canva Sans"/>
                <a:ea typeface="Canva Sans"/>
                <a:cs typeface="Canva Sans"/>
                <a:sym typeface="Canva Sans"/>
              </a:rPr>
              <a:t>डिजिटल स्वरूपात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849" y="343423"/>
            <a:ext cx="3042583" cy="299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b="true" sz="599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५</a:t>
            </a:r>
            <a:r>
              <a:rPr lang="en-US" b="true" sz="599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अभिनव प्रकल्प (Innovative Project 1):  AI/Blockchain / DigiLocker </a:t>
            </a:r>
          </a:p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b="true" sz="599">
                <a:solidFill>
                  <a:srgbClr val="0B028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Secured Muddemal Automation &amp; Retrieval Technology (SMART)</a:t>
            </a:r>
          </a:p>
          <a:p>
            <a:pPr algn="ctr">
              <a:lnSpc>
                <a:spcPts val="839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137905" y="1804258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5397" y="778904"/>
            <a:ext cx="184365" cy="907874"/>
            <a:chOff x="0" y="0"/>
            <a:chExt cx="245820" cy="12104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820" y="0"/>
              <a:ext cx="188180" cy="195258"/>
            </a:xfrm>
            <a:custGeom>
              <a:avLst/>
              <a:gdLst/>
              <a:ahLst/>
              <a:cxnLst/>
              <a:rect r="r" b="b" t="t" l="l"/>
              <a:pathLst>
                <a:path h="195258" w="188180">
                  <a:moveTo>
                    <a:pt x="0" y="0"/>
                  </a:moveTo>
                  <a:lnTo>
                    <a:pt x="188180" y="0"/>
                  </a:lnTo>
                  <a:lnTo>
                    <a:pt x="188180" y="195258"/>
                  </a:lnTo>
                  <a:lnTo>
                    <a:pt x="0" y="195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470217"/>
              <a:ext cx="245820" cy="245820"/>
            </a:xfrm>
            <a:custGeom>
              <a:avLst/>
              <a:gdLst/>
              <a:ahLst/>
              <a:cxnLst/>
              <a:rect r="r" b="b" t="t" l="l"/>
              <a:pathLst>
                <a:path h="245820" w="245820">
                  <a:moveTo>
                    <a:pt x="0" y="0"/>
                  </a:moveTo>
                  <a:lnTo>
                    <a:pt x="245820" y="0"/>
                  </a:lnTo>
                  <a:lnTo>
                    <a:pt x="245820" y="245820"/>
                  </a:lnTo>
                  <a:lnTo>
                    <a:pt x="0" y="245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8820" y="995437"/>
              <a:ext cx="188180" cy="215062"/>
            </a:xfrm>
            <a:custGeom>
              <a:avLst/>
              <a:gdLst/>
              <a:ahLst/>
              <a:cxnLst/>
              <a:rect r="r" b="b" t="t" l="l"/>
              <a:pathLst>
                <a:path h="215062" w="188180">
                  <a:moveTo>
                    <a:pt x="0" y="0"/>
                  </a:moveTo>
                  <a:lnTo>
                    <a:pt x="188180" y="0"/>
                  </a:lnTo>
                  <a:lnTo>
                    <a:pt x="188180" y="215062"/>
                  </a:lnTo>
                  <a:lnTo>
                    <a:pt x="0" y="215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896" r="0" b="-189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340" y="624049"/>
            <a:ext cx="831814" cy="1163381"/>
          </a:xfrm>
          <a:custGeom>
            <a:avLst/>
            <a:gdLst/>
            <a:ahLst/>
            <a:cxnLst/>
            <a:rect r="r" b="b" t="t" l="l"/>
            <a:pathLst>
              <a:path h="1163381" w="831814">
                <a:moveTo>
                  <a:pt x="0" y="0"/>
                </a:moveTo>
                <a:lnTo>
                  <a:pt x="831814" y="0"/>
                </a:lnTo>
                <a:lnTo>
                  <a:pt x="831814" y="1163380"/>
                </a:lnTo>
                <a:lnTo>
                  <a:pt x="0" y="11633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056" t="-1873" r="-68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74" y="332371"/>
            <a:ext cx="1112346" cy="225003"/>
          </a:xfrm>
          <a:custGeom>
            <a:avLst/>
            <a:gdLst/>
            <a:ahLst/>
            <a:cxnLst/>
            <a:rect r="r" b="b" t="t" l="l"/>
            <a:pathLst>
              <a:path h="225003" w="1112346">
                <a:moveTo>
                  <a:pt x="0" y="0"/>
                </a:moveTo>
                <a:lnTo>
                  <a:pt x="1112345" y="0"/>
                </a:lnTo>
                <a:lnTo>
                  <a:pt x="1112345" y="225003"/>
                </a:lnTo>
                <a:lnTo>
                  <a:pt x="0" y="225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403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64172" y="788545"/>
            <a:ext cx="1615261" cy="1175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b="true" sz="499">
                <a:solidFill>
                  <a:srgbClr val="0E24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Enabled SMART </a:t>
            </a:r>
            <a:r>
              <a:rPr lang="en-US" sz="499">
                <a:solidFill>
                  <a:srgbClr val="0E243C"/>
                </a:solidFill>
                <a:latin typeface="Canva Sans"/>
                <a:ea typeface="Canva Sans"/>
                <a:cs typeface="Canva Sans"/>
                <a:sym typeface="Canva Sans"/>
              </a:rPr>
              <a:t>एविडेंस वॉल्ट: किंमती मुद्देमालासाठी सर्व्हर-नियंत्रित लॉकिंगसह छेडछाड-प्रतिरोधक वॉल्ट्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sz="499">
                <a:solidFill>
                  <a:srgbClr val="0E243C"/>
                </a:solidFill>
                <a:latin typeface="Canva Sans"/>
                <a:ea typeface="Canva Sans"/>
                <a:cs typeface="Canva Sans"/>
                <a:sym typeface="Canva Sans"/>
              </a:rPr>
              <a:t>या प्रणालीचा वापर करून </a:t>
            </a:r>
            <a:r>
              <a:rPr lang="en-US" b="true" sz="499">
                <a:solidFill>
                  <a:srgbClr val="0E24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189 केसेसमध्ये मुद्देमाल हाताळण्यासाठी Blockchain पद्धतीने Data भरला आहे.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sz="499">
                <a:solidFill>
                  <a:srgbClr val="0E243C"/>
                </a:solidFill>
                <a:latin typeface="Canva Sans"/>
                <a:ea typeface="Canva Sans"/>
                <a:cs typeface="Canva Sans"/>
                <a:sym typeface="Canva Sans"/>
              </a:rPr>
              <a:t>या लॉकरला</a:t>
            </a:r>
            <a:r>
              <a:rPr lang="en-US" b="true" sz="499">
                <a:solidFill>
                  <a:srgbClr val="0E24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कोणतीही चावी, कीपॅड किंवा बायोमेट्रिक लॉक नाही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b="true" sz="499">
                <a:solidFill>
                  <a:srgbClr val="0E24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Secured &amp; Authorized Access: </a:t>
            </a:r>
            <a:r>
              <a:rPr lang="en-US" sz="499">
                <a:solidFill>
                  <a:srgbClr val="0E243C"/>
                </a:solidFill>
                <a:latin typeface="Canva Sans"/>
                <a:ea typeface="Canva Sans"/>
                <a:cs typeface="Canva Sans"/>
                <a:sym typeface="Canva Sans"/>
              </a:rPr>
              <a:t>ठाणे प्रभारी अधिकाऱ्यांची परवानगी मिळाल्यावरच ते मोबाईल ऐपमधून उघडते </a:t>
            </a:r>
          </a:p>
          <a:p>
            <a:pPr algn="l">
              <a:lnSpc>
                <a:spcPts val="599"/>
              </a:lnSpc>
            </a:pPr>
          </a:p>
          <a:p>
            <a:pPr algn="l" marL="107950" indent="-53975" lvl="1">
              <a:lnSpc>
                <a:spcPts val="599"/>
              </a:lnSpc>
              <a:buFont typeface="Arial"/>
              <a:buChar char="•"/>
            </a:pPr>
            <a:r>
              <a:rPr lang="en-US" b="true" sz="499">
                <a:solidFill>
                  <a:srgbClr val="0E243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OTP</a:t>
            </a:r>
            <a:r>
              <a:rPr lang="en-US" sz="499">
                <a:solidFill>
                  <a:srgbClr val="0E243C"/>
                </a:solidFill>
                <a:latin typeface="Canva Sans"/>
                <a:ea typeface="Canva Sans"/>
                <a:cs typeface="Canva Sans"/>
                <a:sym typeface="Canva Sans"/>
              </a:rPr>
              <a:t> व भूमिका:आधारित प्रवेश नियंत्रण</a:t>
            </a:r>
          </a:p>
          <a:p>
            <a:pPr algn="l">
              <a:lnSpc>
                <a:spcPts val="599"/>
              </a:lnSpc>
            </a:pPr>
          </a:p>
          <a:p>
            <a:pPr algn="l">
              <a:lnSpc>
                <a:spcPts val="59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42647" y="360721"/>
            <a:ext cx="1980149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५. Use of blockchain / DigiLocker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5397" y="514744"/>
            <a:ext cx="2041203" cy="19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b="true" sz="5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Secured Muddemal Automation &amp; Retrieval Technology  (SMART)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21776" y="180171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219" y="343059"/>
            <a:ext cx="637394" cy="187788"/>
          </a:xfrm>
          <a:custGeom>
            <a:avLst/>
            <a:gdLst/>
            <a:ahLst/>
            <a:cxnLst/>
            <a:rect r="r" b="b" t="t" l="l"/>
            <a:pathLst>
              <a:path h="187788" w="637394">
                <a:moveTo>
                  <a:pt x="0" y="0"/>
                </a:moveTo>
                <a:lnTo>
                  <a:pt x="637395" y="0"/>
                </a:lnTo>
                <a:lnTo>
                  <a:pt x="637395" y="187788"/>
                </a:lnTo>
                <a:lnTo>
                  <a:pt x="0" y="1877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318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96" r="0" b="-18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18976" y="568947"/>
            <a:ext cx="1477321" cy="1218024"/>
          </a:xfrm>
          <a:custGeom>
            <a:avLst/>
            <a:gdLst/>
            <a:ahLst/>
            <a:cxnLst/>
            <a:rect r="r" b="b" t="t" l="l"/>
            <a:pathLst>
              <a:path h="1218024" w="1477321">
                <a:moveTo>
                  <a:pt x="0" y="0"/>
                </a:moveTo>
                <a:lnTo>
                  <a:pt x="1477321" y="0"/>
                </a:lnTo>
                <a:lnTo>
                  <a:pt x="1477321" y="1218024"/>
                </a:lnTo>
                <a:lnTo>
                  <a:pt x="0" y="1218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0835" t="-128038" r="-21173" b="-2576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63453" y="1057311"/>
            <a:ext cx="90161" cy="129361"/>
            <a:chOff x="0" y="0"/>
            <a:chExt cx="566496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66496" cy="812800"/>
            </a:xfrm>
            <a:custGeom>
              <a:avLst/>
              <a:gdLst/>
              <a:ahLst/>
              <a:cxnLst/>
              <a:rect r="r" b="b" t="t" l="l"/>
              <a:pathLst>
                <a:path h="812800" w="566496">
                  <a:moveTo>
                    <a:pt x="283248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63296" y="0"/>
                  </a:lnTo>
                  <a:lnTo>
                    <a:pt x="363296" y="406400"/>
                  </a:lnTo>
                  <a:lnTo>
                    <a:pt x="566496" y="406400"/>
                  </a:lnTo>
                  <a:lnTo>
                    <a:pt x="283248" y="812800"/>
                  </a:lnTo>
                  <a:close/>
                </a:path>
              </a:pathLst>
            </a:custGeom>
            <a:solidFill>
              <a:srgbClr val="4055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0"/>
              <a:ext cx="160096" cy="711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60184" y="333301"/>
            <a:ext cx="1667422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६. अभिनव प्रकल्प (Innovative Project 2)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3614" y="473062"/>
            <a:ext cx="2182514" cy="9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b="true" sz="5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GIS / Remote Sensing / Locational Services चा नाविन्यपूर्ण वापर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7168" y="638212"/>
            <a:ext cx="1473827" cy="20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"/>
              </a:lnSpc>
            </a:pPr>
            <a:r>
              <a:rPr lang="en-US" b="true" sz="5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MARVEL द्वारे टेलिकॉम डेटा मॅपिंग </a:t>
            </a:r>
          </a:p>
          <a:p>
            <a:pPr algn="l">
              <a:lnSpc>
                <a:spcPts val="869"/>
              </a:lnSpc>
            </a:pPr>
            <a:r>
              <a:rPr lang="en-US" b="true" sz="5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(GIS चा वापर करून)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487" y="1205722"/>
            <a:ext cx="1263888" cy="740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673" indent="-47337" lvl="1">
              <a:lnSpc>
                <a:spcPts val="613"/>
              </a:lnSpc>
              <a:buAutoNum type="arabicPeriod" startAt="1"/>
            </a:pP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GIS 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द्वारे </a:t>
            </a: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CDR/IPDR Data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चा वापर करून </a:t>
            </a: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Behavi</a:t>
            </a: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oral Analysis 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(वर्तनात्मक विश्लेषण) करता येते.</a:t>
            </a:r>
          </a:p>
          <a:p>
            <a:pPr algn="l" marL="94673" indent="-47337" lvl="1">
              <a:lnSpc>
                <a:spcPts val="613"/>
              </a:lnSpc>
              <a:buAutoNum type="arabicPeriod" startAt="1"/>
            </a:pP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Top calls, abrupt call, inconsistent call 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बाबत GIS चा वापर करून Mapping करता येते.</a:t>
            </a:r>
          </a:p>
          <a:p>
            <a:pPr algn="l" marL="94673" indent="-47337" lvl="1">
              <a:lnSpc>
                <a:spcPts val="613"/>
              </a:lnSpc>
              <a:buAutoNum type="arabicPeriod" startAt="1"/>
            </a:pP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Behavioral Pattern 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आणि </a:t>
            </a: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Aberrational Pattern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ओळखता येतात</a:t>
            </a:r>
          </a:p>
          <a:p>
            <a:pPr algn="l" marL="94673" indent="-47337" lvl="1">
              <a:lnSpc>
                <a:spcPts val="613"/>
              </a:lnSpc>
              <a:buAutoNum type="arabicPeriod" startAt="1"/>
            </a:pP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Face detection,⁠ ⁠Object Detection (</a:t>
            </a:r>
            <a:r>
              <a:rPr lang="en-US" b="true" sz="4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Weapons, and suspicious objects</a:t>
            </a:r>
            <a:r>
              <a:rPr lang="en-US" sz="43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</a:t>
            </a:r>
          </a:p>
          <a:p>
            <a:pPr algn="l">
              <a:lnSpc>
                <a:spcPts val="613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97168" y="855170"/>
            <a:ext cx="1473827" cy="173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4"/>
              </a:lnSpc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नागपूर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ग्रामीण अंतर्गत २१ पोलीस ठाण्यांमध्ये </a:t>
            </a:r>
            <a:r>
              <a:rPr lang="en-US" b="true" sz="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GIS तंत्रज्ञानाचा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वापर राबविण्यात आला आहे.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06378" y="179805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678" y="489880"/>
            <a:ext cx="2133487" cy="972595"/>
          </a:xfrm>
          <a:custGeom>
            <a:avLst/>
            <a:gdLst/>
            <a:ahLst/>
            <a:cxnLst/>
            <a:rect r="r" b="b" t="t" l="l"/>
            <a:pathLst>
              <a:path h="972595" w="2133487">
                <a:moveTo>
                  <a:pt x="0" y="0"/>
                </a:moveTo>
                <a:lnTo>
                  <a:pt x="2133487" y="0"/>
                </a:lnTo>
                <a:lnTo>
                  <a:pt x="2133487" y="972595"/>
                </a:lnTo>
                <a:lnTo>
                  <a:pt x="0" y="972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24" r="0" b="-15832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96" r="0" b="-189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15276" y="1844749"/>
            <a:ext cx="1408477" cy="57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8281" y="1837393"/>
            <a:ext cx="561316" cy="57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215276" y="497865"/>
            <a:ext cx="965909" cy="87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"/>
              </a:lnSpc>
            </a:pPr>
            <a:r>
              <a:rPr lang="en-US" sz="5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पोलीस अधीक्षक, नागपूर (ग्रामीण), यांचे अधिकृत संकेतस्थळ</a:t>
            </a:r>
          </a:p>
          <a:p>
            <a:pPr algn="ctr">
              <a:lnSpc>
                <a:spcPts val="510"/>
              </a:lnSpc>
            </a:pPr>
          </a:p>
          <a:p>
            <a:pPr algn="ctr">
              <a:lnSpc>
                <a:spcPts val="423"/>
              </a:lnSpc>
            </a:pPr>
            <a:r>
              <a:rPr lang="en-US" b="true" sz="45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" tooltip="http://www.ignagpur.mahapolice.gov.in"/>
              </a:rPr>
              <a:t>www.nagpurgraminpolice.gov.in</a:t>
            </a:r>
          </a:p>
          <a:p>
            <a:pPr algn="l">
              <a:lnSpc>
                <a:spcPts val="510"/>
              </a:lnSpc>
            </a:pPr>
          </a:p>
          <a:p>
            <a:pPr algn="l">
              <a:lnSpc>
                <a:spcPts val="469"/>
              </a:lnSpc>
            </a:pPr>
          </a:p>
          <a:p>
            <a:pPr algn="ctr">
              <a:lnSpc>
                <a:spcPts val="591"/>
              </a:lnSpc>
            </a:pPr>
            <a:r>
              <a:rPr lang="en-US" sz="5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ही</a:t>
            </a:r>
            <a:r>
              <a:rPr lang="en-US" sz="5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नागपूर ग्रामीण पोलिसांची अधिकृत संकेतस्थळ आहे. हे</a:t>
            </a:r>
            <a:r>
              <a:rPr lang="en-US" sz="54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संकेतस्थळ नागपूर जिल्ह्यातील ग्रामीण भागात कायदा व सुव्यवस्था राखणे तसेच नागरिकांच्या सुरक्षिततेसाठी समर्पित आहे. </a:t>
            </a:r>
          </a:p>
          <a:p>
            <a:pPr algn="l">
              <a:lnSpc>
                <a:spcPts val="510"/>
              </a:lnSpc>
            </a:pPr>
          </a:p>
          <a:p>
            <a:pPr algn="l">
              <a:lnSpc>
                <a:spcPts val="5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97167" y="337779"/>
            <a:ext cx="1267284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१.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संकेतस्थळ: 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वापरण्यातील सुलभता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1532100"/>
            <a:ext cx="3276600" cy="20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"/>
              </a:lnSpc>
              <a:spcBef>
                <a:spcPct val="0"/>
              </a:spcBef>
            </a:pPr>
            <a:r>
              <a:rPr lang="en-US" sz="600" spc="-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यामार्फत नागरिकांना पोलीस ठाण्यांचे संपर्क तपशील, गुन्हा नोंद, सुरक्षा विषयक माहिती, भरतीविषयक अद्ययावत माहिती तसेच विविध जनजागृती उपक्रमांची माहिती उपलब्ध करून दिली जाते..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6322" y="177410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318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8595" y="645541"/>
            <a:ext cx="794953" cy="1326134"/>
          </a:xfrm>
          <a:custGeom>
            <a:avLst/>
            <a:gdLst/>
            <a:ahLst/>
            <a:cxnLst/>
            <a:rect r="r" b="b" t="t" l="l"/>
            <a:pathLst>
              <a:path h="1326134" w="794953">
                <a:moveTo>
                  <a:pt x="0" y="0"/>
                </a:moveTo>
                <a:lnTo>
                  <a:pt x="794952" y="0"/>
                </a:lnTo>
                <a:lnTo>
                  <a:pt x="794952" y="1326134"/>
                </a:lnTo>
                <a:lnTo>
                  <a:pt x="0" y="1326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3" t="0" r="-653" b="-32198"/>
            </a:stretch>
          </a:blipFill>
          <a:ln w="9525" cap="sq">
            <a:solidFill>
              <a:srgbClr val="070391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516644" y="645541"/>
            <a:ext cx="759956" cy="1326134"/>
          </a:xfrm>
          <a:custGeom>
            <a:avLst/>
            <a:gdLst/>
            <a:ahLst/>
            <a:cxnLst/>
            <a:rect r="r" b="b" t="t" l="l"/>
            <a:pathLst>
              <a:path h="1326134" w="759956">
                <a:moveTo>
                  <a:pt x="0" y="0"/>
                </a:moveTo>
                <a:lnTo>
                  <a:pt x="759956" y="0"/>
                </a:lnTo>
                <a:lnTo>
                  <a:pt x="759956" y="1326134"/>
                </a:lnTo>
                <a:lnTo>
                  <a:pt x="0" y="1326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17" r="0" b="-22330"/>
            </a:stretch>
          </a:blipFill>
          <a:ln w="9525" cap="sq">
            <a:solidFill>
              <a:srgbClr val="070391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266787" y="1508313"/>
            <a:ext cx="371513" cy="463362"/>
          </a:xfrm>
          <a:custGeom>
            <a:avLst/>
            <a:gdLst/>
            <a:ahLst/>
            <a:cxnLst/>
            <a:rect r="r" b="b" t="t" l="l"/>
            <a:pathLst>
              <a:path h="463362" w="371513">
                <a:moveTo>
                  <a:pt x="0" y="0"/>
                </a:moveTo>
                <a:lnTo>
                  <a:pt x="371513" y="0"/>
                </a:lnTo>
                <a:lnTo>
                  <a:pt x="371513" y="463362"/>
                </a:lnTo>
                <a:lnTo>
                  <a:pt x="0" y="463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0597" t="0" r="-308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2088" y="1849968"/>
            <a:ext cx="197549" cy="108158"/>
          </a:xfrm>
          <a:custGeom>
            <a:avLst/>
            <a:gdLst/>
            <a:ahLst/>
            <a:cxnLst/>
            <a:rect r="r" b="b" t="t" l="l"/>
            <a:pathLst>
              <a:path h="108158" w="197549">
                <a:moveTo>
                  <a:pt x="0" y="0"/>
                </a:moveTo>
                <a:lnTo>
                  <a:pt x="197549" y="0"/>
                </a:lnTo>
                <a:lnTo>
                  <a:pt x="197549" y="108159"/>
                </a:lnTo>
                <a:lnTo>
                  <a:pt x="0" y="108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676" y="343059"/>
            <a:ext cx="553731" cy="170452"/>
          </a:xfrm>
          <a:custGeom>
            <a:avLst/>
            <a:gdLst/>
            <a:ahLst/>
            <a:cxnLst/>
            <a:rect r="r" b="b" t="t" l="l"/>
            <a:pathLst>
              <a:path h="170452" w="553731">
                <a:moveTo>
                  <a:pt x="0" y="0"/>
                </a:moveTo>
                <a:lnTo>
                  <a:pt x="553731" y="0"/>
                </a:lnTo>
                <a:lnTo>
                  <a:pt x="553731" y="170452"/>
                </a:lnTo>
                <a:lnTo>
                  <a:pt x="0" y="1704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11943" r="0" b="-11291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12413" y="375580"/>
            <a:ext cx="2264915" cy="9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"/>
              </a:lnSpc>
              <a:spcBef>
                <a:spcPct val="0"/>
              </a:spcBef>
            </a:pPr>
            <a:r>
              <a:rPr lang="en-US" b="true" sz="599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६. GIS / Remote Sensing / Locational Services चा नाविन्यपूर्ण वापर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676" y="560417"/>
            <a:ext cx="1540687" cy="1054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499" b="true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Smart Beat Patrolling Monitoring System</a:t>
            </a:r>
          </a:p>
          <a:p>
            <a:pPr algn="l">
              <a:lnSpc>
                <a:spcPts val="699"/>
              </a:lnSpc>
            </a:pPr>
            <a:r>
              <a:rPr lang="en-US" sz="499" b="true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GIS मॅपिंग व ट्रॅकिंग</a:t>
            </a:r>
          </a:p>
          <a:p>
            <a:pPr algn="l">
              <a:lnSpc>
                <a:spcPts val="671"/>
              </a:lnSpc>
            </a:pPr>
          </a:p>
          <a:p>
            <a:pPr algn="l" marL="103632" indent="-51816" lvl="1">
              <a:lnSpc>
                <a:spcPts val="671"/>
              </a:lnSpc>
              <a:buFont typeface="Arial"/>
              <a:buChar char="•"/>
            </a:pPr>
            <a:r>
              <a:rPr lang="en-US" sz="47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यामध्ये जिल्हास्तरीय, उपविभा</a:t>
            </a:r>
            <a:r>
              <a:rPr lang="en-US" sz="47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ग व पोलीस ठाणे स्तर अशी त्री-स्तरीय  रचना असून याद्वारे पर्यवेक्षण होते.</a:t>
            </a:r>
          </a:p>
          <a:p>
            <a:pPr algn="l" marL="103632" indent="-51816" lvl="1">
              <a:lnSpc>
                <a:spcPts val="671"/>
              </a:lnSpc>
              <a:buFont typeface="Arial"/>
              <a:buChar char="•"/>
            </a:pPr>
            <a:r>
              <a:rPr lang="en-US" sz="47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एकूण 08 केसेसमध्ये MCOCA कारवाई करण्यासाठी GIS चा वापर झाला आहे.</a:t>
            </a:r>
          </a:p>
          <a:p>
            <a:pPr algn="l" marL="103632" indent="-51816" lvl="1">
              <a:lnSpc>
                <a:spcPts val="671"/>
              </a:lnSpc>
              <a:buFont typeface="Arial"/>
              <a:buChar char="•"/>
            </a:pPr>
            <a:r>
              <a:rPr lang="en-US" sz="47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यामध्ये महत्त्वाचे मर्मस्थळे, व्यापारी दुकाने, बँक, बस स्टॉप,रेल्वे स्टेशन तसेच धार्मिक ठिकाणे , घरफोडी आणि धार्मिक विटंबना टाळण्यासाठी प्रतिबंध करण्यासाठी याचा फायदा होतो.</a:t>
            </a:r>
          </a:p>
          <a:p>
            <a:pPr algn="l" marL="103632" indent="-51816" lvl="1">
              <a:lnSpc>
                <a:spcPts val="671"/>
              </a:lnSpc>
              <a:buFont typeface="Arial"/>
              <a:buChar char="•"/>
            </a:pPr>
            <a:r>
              <a:rPr lang="en-US" sz="47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कायदा व सुव्यवस्था अनुषंगाने सदर प्रणालीचा प्रभावी वापर होण्यास मदत होत आहे</a:t>
            </a:r>
          </a:p>
          <a:p>
            <a:pPr algn="l">
              <a:lnSpc>
                <a:spcPts val="671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2493" y="1661677"/>
            <a:ext cx="1095244" cy="156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499" b="true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गतीशक्ती पोर्टलचे आमच्या संकेतस्थळाशी यशस्वीपणे एकत्रीकरण करण्यात आले आहे.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33576" y="180953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3313" y="419474"/>
            <a:ext cx="1361104" cy="1450727"/>
          </a:xfrm>
          <a:custGeom>
            <a:avLst/>
            <a:gdLst/>
            <a:ahLst/>
            <a:cxnLst/>
            <a:rect r="r" b="b" t="t" l="l"/>
            <a:pathLst>
              <a:path h="1450727" w="1361104">
                <a:moveTo>
                  <a:pt x="0" y="0"/>
                </a:moveTo>
                <a:lnTo>
                  <a:pt x="1361105" y="0"/>
                </a:lnTo>
                <a:lnTo>
                  <a:pt x="1361105" y="1450726"/>
                </a:lnTo>
                <a:lnTo>
                  <a:pt x="0" y="1450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062" t="-6558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83457" y="419474"/>
            <a:ext cx="120818" cy="118060"/>
          </a:xfrm>
          <a:custGeom>
            <a:avLst/>
            <a:gdLst/>
            <a:ahLst/>
            <a:cxnLst/>
            <a:rect r="r" b="b" t="t" l="l"/>
            <a:pathLst>
              <a:path h="118060" w="120818">
                <a:moveTo>
                  <a:pt x="0" y="0"/>
                </a:moveTo>
                <a:lnTo>
                  <a:pt x="120817" y="0"/>
                </a:lnTo>
                <a:lnTo>
                  <a:pt x="120817" y="118060"/>
                </a:lnTo>
                <a:lnTo>
                  <a:pt x="0" y="118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68" r="0" b="-206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8385" y="530766"/>
            <a:ext cx="1580707" cy="126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नागरिकांसाठी 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२४x७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स्वयंचलित WhatsApp Chatbot सेवा उपलब्ध</a:t>
            </a:r>
          </a:p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तक्रार, सूचना व सेवा-संबंधित माहितीकरिता 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एक प्रभावी संवाद माध्यम</a:t>
            </a:r>
          </a:p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नागरिकांचा सहभाग, 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प्रतिसादक्षमता व समाधान लक्षणीयरीत्या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वाढविण्यास मदत</a:t>
            </a:r>
          </a:p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क्रॉस-प्लॅटफॉर्म प्रवेश-ही सेवा 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iOS तसेच Android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दोन्ही प्लॅटफॉर्मवर कार्यक्षम आहे.</a:t>
            </a:r>
          </a:p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WhatsApp चा (Innovative Use):</a:t>
            </a:r>
          </a:p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नागपूर ग्रामीण क्षेत्रातील प्रमुख बंदोबस्तादरम्यान (उदा. गणेशोत्सव मिरवणूक तसेच इतर स्थिर बंदोबस्त) अधिकारी व कर्मचारी यांच्या कामकाजावर देखरेख व जबाबदारी (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Accountability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सुनिश्चित करण्यासाठी WhatsApp चा प्रभावी वापर </a:t>
            </a:r>
          </a:p>
          <a:p>
            <a:pPr algn="l" marL="107950" indent="-53975" lvl="1">
              <a:lnSpc>
                <a:spcPts val="700"/>
              </a:lnSpc>
              <a:buFont typeface="Arial"/>
              <a:buChar char="•"/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चॅटबॉट 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मराठी, इंग्रजी व हिंदी 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या तिन्ही भाषांमध्ये वापरता येतो.</a:t>
            </a:r>
          </a:p>
          <a:p>
            <a:pPr algn="l">
              <a:lnSpc>
                <a:spcPts val="7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28385" y="372863"/>
            <a:ext cx="1030681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b="true" sz="700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७</a:t>
            </a:r>
            <a:r>
              <a:rPr lang="en-US" b="true" sz="700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WhatsApp Chatbot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24418" y="1796011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3276600" cy="1971675"/>
          </a:xfrm>
          <a:custGeom>
            <a:avLst/>
            <a:gdLst/>
            <a:ahLst/>
            <a:cxnLst/>
            <a:rect r="r" b="b" t="t" l="l"/>
            <a:pathLst>
              <a:path h="1971675" w="3276600">
                <a:moveTo>
                  <a:pt x="3276600" y="1971675"/>
                </a:moveTo>
                <a:lnTo>
                  <a:pt x="0" y="1971675"/>
                </a:lnTo>
                <a:lnTo>
                  <a:pt x="0" y="0"/>
                </a:lnTo>
                <a:lnTo>
                  <a:pt x="3276600" y="0"/>
                </a:lnTo>
                <a:lnTo>
                  <a:pt x="3276600" y="1971675"/>
                </a:lnTo>
                <a:close/>
              </a:path>
            </a:pathLst>
          </a:custGeom>
          <a:blipFill>
            <a:blip r:embed="rId2"/>
            <a:stretch>
              <a:fillRect l="-31414" t="-20460" r="-15040" b="-1644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8300" y="1833036"/>
            <a:ext cx="1408477" cy="57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"/>
              </a:lnSpc>
              <a:spcBef>
                <a:spcPct val="0"/>
              </a:spcBef>
            </a:pPr>
            <a:r>
              <a:rPr lang="en-US" sz="397">
                <a:solidFill>
                  <a:srgbClr val="A1BAF6"/>
                </a:solidFill>
                <a:latin typeface="Canva Sans"/>
                <a:ea typeface="Canva Sans"/>
                <a:cs typeface="Canva Sans"/>
                <a:sym typeface="Canva Sans"/>
              </a:rPr>
              <a:t>विशेषाधिकारयुक्त व गोपनीय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8250" y="1832718"/>
            <a:ext cx="791702" cy="57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"/>
              </a:lnSpc>
              <a:spcBef>
                <a:spcPct val="0"/>
              </a:spcBef>
            </a:pPr>
            <a:r>
              <a:rPr lang="en-US" b="true" sz="400" u="sng">
                <a:solidFill>
                  <a:srgbClr val="A1BAF6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://www.ignagpur.mahapolice.gov.in"/>
              </a:rPr>
              <a:t>www.nagpurgraminpolice.gov.in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57273" y="35117"/>
            <a:ext cx="1139045" cy="1797920"/>
            <a:chOff x="0" y="0"/>
            <a:chExt cx="1518726" cy="239722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2117" y="945338"/>
              <a:ext cx="1264071" cy="933468"/>
            </a:xfrm>
            <a:custGeom>
              <a:avLst/>
              <a:gdLst/>
              <a:ahLst/>
              <a:cxnLst/>
              <a:rect r="r" b="b" t="t" l="l"/>
              <a:pathLst>
                <a:path h="933468" w="1264071">
                  <a:moveTo>
                    <a:pt x="0" y="0"/>
                  </a:moveTo>
                  <a:lnTo>
                    <a:pt x="1264071" y="0"/>
                  </a:lnTo>
                  <a:lnTo>
                    <a:pt x="1264071" y="933467"/>
                  </a:lnTo>
                  <a:lnTo>
                    <a:pt x="0" y="933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9050"/>
              <a:ext cx="1508306" cy="3530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80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नागपुर जिल्हा (ग्रामीण) पोलीस </a:t>
              </a:r>
            </a:p>
            <a:p>
              <a:pPr algn="ctr">
                <a:lnSpc>
                  <a:spcPts val="1119"/>
                </a:lnSpc>
                <a:spcBef>
                  <a:spcPct val="0"/>
                </a:spcBef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22117" y="2044025"/>
              <a:ext cx="1332326" cy="3532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१५० दिवस  कृति आराखड़ा  </a:t>
              </a:r>
            </a:p>
            <a:p>
              <a:pPr algn="ctr">
                <a:lnSpc>
                  <a:spcPts val="1120"/>
                </a:lnSpc>
                <a:spcBef>
                  <a:spcPct val="0"/>
                </a:spcBef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07420"/>
              <a:ext cx="1518726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ध</a:t>
              </a:r>
              <a:r>
                <a:rPr lang="en-US" sz="2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न्यवाद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>
            <a:off x="338308" y="1777943"/>
            <a:ext cx="2599984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3079433" y="1806472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1329" y="495229"/>
            <a:ext cx="235271" cy="1315073"/>
          </a:xfrm>
          <a:custGeom>
            <a:avLst/>
            <a:gdLst/>
            <a:ahLst/>
            <a:cxnLst/>
            <a:rect r="r" b="b" t="t" l="l"/>
            <a:pathLst>
              <a:path h="1315073" w="235271">
                <a:moveTo>
                  <a:pt x="0" y="0"/>
                </a:moveTo>
                <a:lnTo>
                  <a:pt x="235271" y="0"/>
                </a:lnTo>
                <a:lnTo>
                  <a:pt x="235271" y="1315073"/>
                </a:lnTo>
                <a:lnTo>
                  <a:pt x="0" y="1315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59" t="0" r="-6659" b="-25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8054" y="660068"/>
            <a:ext cx="119545" cy="126169"/>
          </a:xfrm>
          <a:custGeom>
            <a:avLst/>
            <a:gdLst/>
            <a:ahLst/>
            <a:cxnLst/>
            <a:rect r="r" b="b" t="t" l="l"/>
            <a:pathLst>
              <a:path h="126169" w="119545">
                <a:moveTo>
                  <a:pt x="0" y="0"/>
                </a:moveTo>
                <a:lnTo>
                  <a:pt x="119545" y="0"/>
                </a:lnTo>
                <a:lnTo>
                  <a:pt x="119545" y="126169"/>
                </a:lnTo>
                <a:lnTo>
                  <a:pt x="0" y="12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8618" y="900402"/>
            <a:ext cx="119545" cy="126169"/>
          </a:xfrm>
          <a:custGeom>
            <a:avLst/>
            <a:gdLst/>
            <a:ahLst/>
            <a:cxnLst/>
            <a:rect r="r" b="b" t="t" l="l"/>
            <a:pathLst>
              <a:path h="126169" w="119545">
                <a:moveTo>
                  <a:pt x="0" y="0"/>
                </a:moveTo>
                <a:lnTo>
                  <a:pt x="119546" y="0"/>
                </a:lnTo>
                <a:lnTo>
                  <a:pt x="119546" y="126169"/>
                </a:lnTo>
                <a:lnTo>
                  <a:pt x="0" y="12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8618" y="1180524"/>
            <a:ext cx="119545" cy="126169"/>
          </a:xfrm>
          <a:custGeom>
            <a:avLst/>
            <a:gdLst/>
            <a:ahLst/>
            <a:cxnLst/>
            <a:rect r="r" b="b" t="t" l="l"/>
            <a:pathLst>
              <a:path h="126169" w="119545">
                <a:moveTo>
                  <a:pt x="0" y="0"/>
                </a:moveTo>
                <a:lnTo>
                  <a:pt x="119546" y="0"/>
                </a:lnTo>
                <a:lnTo>
                  <a:pt x="119546" y="126169"/>
                </a:lnTo>
                <a:lnTo>
                  <a:pt x="0" y="12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8618" y="1434090"/>
            <a:ext cx="119545" cy="126169"/>
          </a:xfrm>
          <a:custGeom>
            <a:avLst/>
            <a:gdLst/>
            <a:ahLst/>
            <a:cxnLst/>
            <a:rect r="r" b="b" t="t" l="l"/>
            <a:pathLst>
              <a:path h="126169" w="119545">
                <a:moveTo>
                  <a:pt x="0" y="0"/>
                </a:moveTo>
                <a:lnTo>
                  <a:pt x="119546" y="0"/>
                </a:lnTo>
                <a:lnTo>
                  <a:pt x="119546" y="126169"/>
                </a:lnTo>
                <a:lnTo>
                  <a:pt x="0" y="12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661" y="1684133"/>
            <a:ext cx="165938" cy="126169"/>
          </a:xfrm>
          <a:custGeom>
            <a:avLst/>
            <a:gdLst/>
            <a:ahLst/>
            <a:cxnLst/>
            <a:rect r="r" b="b" t="t" l="l"/>
            <a:pathLst>
              <a:path h="126169" w="165938">
                <a:moveTo>
                  <a:pt x="0" y="0"/>
                </a:moveTo>
                <a:lnTo>
                  <a:pt x="165938" y="0"/>
                </a:lnTo>
                <a:lnTo>
                  <a:pt x="165938" y="126169"/>
                </a:lnTo>
                <a:lnTo>
                  <a:pt x="0" y="126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9403" r="0" b="-1940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90626" y="305165"/>
            <a:ext cx="1215039" cy="1287201"/>
          </a:xfrm>
          <a:custGeom>
            <a:avLst/>
            <a:gdLst/>
            <a:ahLst/>
            <a:cxnLst/>
            <a:rect r="r" b="b" t="t" l="l"/>
            <a:pathLst>
              <a:path h="1287201" w="1215039">
                <a:moveTo>
                  <a:pt x="0" y="0"/>
                </a:moveTo>
                <a:lnTo>
                  <a:pt x="1215039" y="0"/>
                </a:lnTo>
                <a:lnTo>
                  <a:pt x="1215039" y="1287201"/>
                </a:lnTo>
                <a:lnTo>
                  <a:pt x="0" y="12872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0626" y="1609859"/>
            <a:ext cx="1215039" cy="329298"/>
          </a:xfrm>
          <a:custGeom>
            <a:avLst/>
            <a:gdLst/>
            <a:ahLst/>
            <a:cxnLst/>
            <a:rect r="r" b="b" t="t" l="l"/>
            <a:pathLst>
              <a:path h="329298" w="1215039">
                <a:moveTo>
                  <a:pt x="0" y="0"/>
                </a:moveTo>
                <a:lnTo>
                  <a:pt x="1215039" y="0"/>
                </a:lnTo>
                <a:lnTo>
                  <a:pt x="1215039" y="329297"/>
                </a:lnTo>
                <a:lnTo>
                  <a:pt x="0" y="329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300" t="-106195" r="-6621" b="-2504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3449" y="684132"/>
            <a:ext cx="1250977" cy="5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वेबसाइटचा लोडिंग वेळ </a:t>
            </a:r>
            <a:r>
              <a:rPr lang="en-US" b="true" sz="514" spc="-14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२ ते ४ सेकंदांच्या </a:t>
            </a: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दरम्यान आहे.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2885" y="958645"/>
            <a:ext cx="1018859" cy="105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 </a:t>
            </a:r>
            <a:r>
              <a:rPr lang="en-US" b="true" sz="514" spc="-14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सर्व प्लॅटफॉर्मशी</a:t>
            </a: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 सुसंगत आहे.</a:t>
            </a:r>
          </a:p>
          <a:p>
            <a:pPr algn="l">
              <a:lnSpc>
                <a:spcPts val="406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63449" y="1204021"/>
            <a:ext cx="1045406" cy="56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 </a:t>
            </a:r>
            <a:r>
              <a:rPr lang="en-US" b="true" sz="514" spc="-14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बहुभाषिक</a:t>
            </a: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 स्वरूपात उपलब्ध आहे.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3449" y="1442017"/>
            <a:ext cx="1361744" cy="130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दिव्यांग व्यक्तींसाठी आवश्यक प्रवेशयोग्यता </a:t>
            </a:r>
          </a:p>
          <a:p>
            <a:pPr algn="l">
              <a:lnSpc>
                <a:spcPts val="545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en-US" b="true" sz="514" spc="-14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Accessibility) </a:t>
            </a: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साधने उपलब्ध आहेत.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2885" y="1695238"/>
            <a:ext cx="1361744" cy="209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वेबसाइटवरील भेटींची संख्या </a:t>
            </a:r>
            <a:r>
              <a:rPr lang="en-US" b="true" sz="514" spc="-14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(Footfall)</a:t>
            </a: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 दर्शविण्याची </a:t>
            </a:r>
          </a:p>
          <a:p>
            <a:pPr algn="l">
              <a:lnSpc>
                <a:spcPts val="566"/>
              </a:lnSpc>
            </a:pPr>
            <a:r>
              <a:rPr lang="en-US" sz="514" spc="-14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सुविधा उपलब्ध आहे.</a:t>
            </a:r>
          </a:p>
          <a:p>
            <a:pPr algn="l">
              <a:lnSpc>
                <a:spcPts val="566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-65103" y="364850"/>
            <a:ext cx="1267284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१.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संकेतस्थळ: मुख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्य वैशिष्ट्ये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22130" y="1812712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8300" y="562541"/>
            <a:ext cx="124508" cy="131407"/>
          </a:xfrm>
          <a:custGeom>
            <a:avLst/>
            <a:gdLst/>
            <a:ahLst/>
            <a:cxnLst/>
            <a:rect r="r" b="b" t="t" l="l"/>
            <a:pathLst>
              <a:path h="131407" w="124508">
                <a:moveTo>
                  <a:pt x="0" y="0"/>
                </a:moveTo>
                <a:lnTo>
                  <a:pt x="124508" y="0"/>
                </a:lnTo>
                <a:lnTo>
                  <a:pt x="124508" y="131408"/>
                </a:lnTo>
                <a:lnTo>
                  <a:pt x="0" y="131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8300" y="792167"/>
            <a:ext cx="124508" cy="131407"/>
          </a:xfrm>
          <a:custGeom>
            <a:avLst/>
            <a:gdLst/>
            <a:ahLst/>
            <a:cxnLst/>
            <a:rect r="r" b="b" t="t" l="l"/>
            <a:pathLst>
              <a:path h="131407" w="124508">
                <a:moveTo>
                  <a:pt x="0" y="0"/>
                </a:moveTo>
                <a:lnTo>
                  <a:pt x="124508" y="0"/>
                </a:lnTo>
                <a:lnTo>
                  <a:pt x="124508" y="131407"/>
                </a:lnTo>
                <a:lnTo>
                  <a:pt x="0" y="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8300" y="1043206"/>
            <a:ext cx="124508" cy="131407"/>
          </a:xfrm>
          <a:custGeom>
            <a:avLst/>
            <a:gdLst/>
            <a:ahLst/>
            <a:cxnLst/>
            <a:rect r="r" b="b" t="t" l="l"/>
            <a:pathLst>
              <a:path h="131407" w="124508">
                <a:moveTo>
                  <a:pt x="0" y="0"/>
                </a:moveTo>
                <a:lnTo>
                  <a:pt x="124508" y="0"/>
                </a:lnTo>
                <a:lnTo>
                  <a:pt x="124508" y="131407"/>
                </a:lnTo>
                <a:lnTo>
                  <a:pt x="0" y="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8300" y="1282529"/>
            <a:ext cx="124508" cy="131407"/>
          </a:xfrm>
          <a:custGeom>
            <a:avLst/>
            <a:gdLst/>
            <a:ahLst/>
            <a:cxnLst/>
            <a:rect r="r" b="b" t="t" l="l"/>
            <a:pathLst>
              <a:path h="131407" w="124508">
                <a:moveTo>
                  <a:pt x="0" y="0"/>
                </a:moveTo>
                <a:lnTo>
                  <a:pt x="124508" y="0"/>
                </a:lnTo>
                <a:lnTo>
                  <a:pt x="124508" y="131407"/>
                </a:lnTo>
                <a:lnTo>
                  <a:pt x="0" y="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38300" y="1515450"/>
            <a:ext cx="124508" cy="131407"/>
          </a:xfrm>
          <a:custGeom>
            <a:avLst/>
            <a:gdLst/>
            <a:ahLst/>
            <a:cxnLst/>
            <a:rect r="r" b="b" t="t" l="l"/>
            <a:pathLst>
              <a:path h="131407" w="124508">
                <a:moveTo>
                  <a:pt x="0" y="0"/>
                </a:moveTo>
                <a:lnTo>
                  <a:pt x="124508" y="0"/>
                </a:lnTo>
                <a:lnTo>
                  <a:pt x="124508" y="131407"/>
                </a:lnTo>
                <a:lnTo>
                  <a:pt x="0" y="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629" y="539047"/>
            <a:ext cx="1399709" cy="929578"/>
          </a:xfrm>
          <a:custGeom>
            <a:avLst/>
            <a:gdLst/>
            <a:ahLst/>
            <a:cxnLst/>
            <a:rect r="r" b="b" t="t" l="l"/>
            <a:pathLst>
              <a:path h="929578" w="1399709">
                <a:moveTo>
                  <a:pt x="0" y="0"/>
                </a:moveTo>
                <a:lnTo>
                  <a:pt x="1399709" y="0"/>
                </a:lnTo>
                <a:lnTo>
                  <a:pt x="1399709" y="929578"/>
                </a:lnTo>
                <a:lnTo>
                  <a:pt x="0" y="92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8104" y="1437690"/>
            <a:ext cx="1399709" cy="230759"/>
          </a:xfrm>
          <a:custGeom>
            <a:avLst/>
            <a:gdLst/>
            <a:ahLst/>
            <a:cxnLst/>
            <a:rect r="r" b="b" t="t" l="l"/>
            <a:pathLst>
              <a:path h="230759" w="1399709">
                <a:moveTo>
                  <a:pt x="0" y="0"/>
                </a:moveTo>
                <a:lnTo>
                  <a:pt x="1399709" y="0"/>
                </a:lnTo>
                <a:lnTo>
                  <a:pt x="1399709" y="230759"/>
                </a:lnTo>
                <a:lnTo>
                  <a:pt x="0" y="23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841" r="0" b="-4484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629" y="1732629"/>
            <a:ext cx="1399709" cy="230612"/>
          </a:xfrm>
          <a:custGeom>
            <a:avLst/>
            <a:gdLst/>
            <a:ahLst/>
            <a:cxnLst/>
            <a:rect r="r" b="b" t="t" l="l"/>
            <a:pathLst>
              <a:path h="230612" w="1399709">
                <a:moveTo>
                  <a:pt x="0" y="0"/>
                </a:moveTo>
                <a:lnTo>
                  <a:pt x="1399709" y="0"/>
                </a:lnTo>
                <a:lnTo>
                  <a:pt x="1399709" y="230611"/>
                </a:lnTo>
                <a:lnTo>
                  <a:pt x="0" y="2306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84" t="0" r="-16764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38300" y="1732629"/>
            <a:ext cx="1372444" cy="229146"/>
          </a:xfrm>
          <a:custGeom>
            <a:avLst/>
            <a:gdLst/>
            <a:ahLst/>
            <a:cxnLst/>
            <a:rect r="r" b="b" t="t" l="l"/>
            <a:pathLst>
              <a:path h="229146" w="1372444">
                <a:moveTo>
                  <a:pt x="0" y="0"/>
                </a:moveTo>
                <a:lnTo>
                  <a:pt x="1372444" y="0"/>
                </a:lnTo>
                <a:lnTo>
                  <a:pt x="1372444" y="229146"/>
                </a:lnTo>
                <a:lnTo>
                  <a:pt x="0" y="2291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5695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11537" y="1029107"/>
            <a:ext cx="1246803" cy="15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"/>
              </a:lnSpc>
            </a:pPr>
            <a:r>
              <a:rPr lang="en-US" sz="536" spc="-25">
                <a:solidFill>
                  <a:srgbClr val="424242"/>
                </a:solidFill>
                <a:latin typeface="Canva Sans"/>
                <a:ea typeface="Canva Sans"/>
                <a:cs typeface="Canva Sans"/>
                <a:sym typeface="Canva Sans"/>
              </a:rPr>
              <a:t>कार्यालयीन </a:t>
            </a:r>
            <a:r>
              <a:rPr lang="en-US" sz="536" spc="-25" b="true">
                <a:solidFill>
                  <a:srgbClr val="42424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पदाधिकाऱ्यांची वैयक्तिक</a:t>
            </a:r>
            <a:r>
              <a:rPr lang="en-US" sz="536" spc="-25">
                <a:solidFill>
                  <a:srgbClr val="424242"/>
                </a:solidFill>
                <a:latin typeface="Canva Sans"/>
                <a:ea typeface="Canva Sans"/>
                <a:cs typeface="Canva Sans"/>
                <a:sym typeface="Canva Sans"/>
              </a:rPr>
              <a:t> व अधिकृत माहिती उपलब्ध आहे.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1537" y="1268951"/>
            <a:ext cx="1183674" cy="21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9"/>
              </a:lnSpc>
            </a:pPr>
            <a:r>
              <a:rPr lang="en-US" sz="536" spc="-25">
                <a:solidFill>
                  <a:srgbClr val="424242"/>
                </a:solidFill>
                <a:latin typeface="Canva Sans"/>
                <a:ea typeface="Canva Sans"/>
                <a:cs typeface="Canva Sans"/>
                <a:sym typeface="Canva Sans"/>
              </a:rPr>
              <a:t>संपूर्ण वेबसाइटवर नेव्हिगेशन सुसंगत व वापरण्यास सुलभ आहे.</a:t>
            </a:r>
          </a:p>
          <a:p>
            <a:pPr algn="l">
              <a:lnSpc>
                <a:spcPts val="58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811537" y="1505665"/>
            <a:ext cx="1310378" cy="150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"/>
              </a:lnSpc>
            </a:pPr>
            <a:r>
              <a:rPr lang="en-US" sz="536" spc="-25">
                <a:solidFill>
                  <a:srgbClr val="424242"/>
                </a:solidFill>
                <a:latin typeface="Canva Sans"/>
                <a:ea typeface="Canva Sans"/>
                <a:cs typeface="Canva Sans"/>
                <a:sym typeface="Canva Sans"/>
              </a:rPr>
              <a:t>अनुपालन मॅट्रिक्स </a:t>
            </a:r>
            <a:r>
              <a:rPr lang="en-US" sz="536" spc="-25" b="true">
                <a:solidFill>
                  <a:srgbClr val="42424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(Compliance Matrix)</a:t>
            </a:r>
            <a:r>
              <a:rPr lang="en-US" sz="536" spc="-25">
                <a:solidFill>
                  <a:srgbClr val="424242"/>
                </a:solidFill>
                <a:latin typeface="Canva Sans"/>
                <a:ea typeface="Canva Sans"/>
                <a:cs typeface="Canva Sans"/>
                <a:sym typeface="Canva Sans"/>
              </a:rPr>
              <a:t> पूर्ण केलेले आहे.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08768" y="509226"/>
            <a:ext cx="1356154" cy="22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"/>
              </a:lnSpc>
            </a:pPr>
            <a:r>
              <a:rPr lang="en-US" sz="536" spc="-25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महत्त्वाच्या सूचना व घोषणां</a:t>
            </a:r>
            <a:r>
              <a:rPr lang="en-US" sz="536" spc="-25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साठी स्वतंत्र घोषणा </a:t>
            </a:r>
            <a:r>
              <a:rPr lang="en-US" b="true" sz="536" spc="-25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(Announcement) </a:t>
            </a:r>
            <a:r>
              <a:rPr lang="en-US" sz="536" spc="-25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विभाग उपलब्ध आहे.</a:t>
            </a:r>
          </a:p>
          <a:p>
            <a:pPr algn="l">
              <a:lnSpc>
                <a:spcPts val="611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811537" y="788678"/>
            <a:ext cx="1418278" cy="150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"/>
              </a:lnSpc>
            </a:pPr>
            <a:r>
              <a:rPr lang="en-US" sz="536" spc="-25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वेबसाइटचे मालकी हक्क (</a:t>
            </a:r>
            <a:r>
              <a:rPr lang="en-US" b="true" sz="536" spc="-25">
                <a:solidFill>
                  <a:srgbClr val="17010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Ownership</a:t>
            </a:r>
            <a:r>
              <a:rPr lang="en-US" sz="536" spc="-25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) संबंधित माहिती </a:t>
            </a:r>
          </a:p>
          <a:p>
            <a:pPr algn="l">
              <a:lnSpc>
                <a:spcPts val="616"/>
              </a:lnSpc>
            </a:pPr>
            <a:r>
              <a:rPr lang="en-US" sz="536" spc="-25">
                <a:solidFill>
                  <a:srgbClr val="170101"/>
                </a:solidFill>
                <a:latin typeface="Canva Sans"/>
                <a:ea typeface="Canva Sans"/>
                <a:cs typeface="Canva Sans"/>
                <a:sym typeface="Canva Sans"/>
              </a:rPr>
              <a:t>स्पष्टपणे उपलब्ध आहे.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65103" y="364850"/>
            <a:ext cx="1267284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१.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संकेतस्थळ: मुख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्य वैशिष्ट्ये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52945" y="1787150"/>
            <a:ext cx="152400" cy="1809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1989" y="1587436"/>
            <a:ext cx="868494" cy="345860"/>
          </a:xfrm>
          <a:custGeom>
            <a:avLst/>
            <a:gdLst/>
            <a:ahLst/>
            <a:cxnLst/>
            <a:rect r="r" b="b" t="t" l="l"/>
            <a:pathLst>
              <a:path h="345860" w="868494">
                <a:moveTo>
                  <a:pt x="0" y="0"/>
                </a:moveTo>
                <a:lnTo>
                  <a:pt x="868494" y="0"/>
                </a:lnTo>
                <a:lnTo>
                  <a:pt x="868494" y="345859"/>
                </a:lnTo>
                <a:lnTo>
                  <a:pt x="0" y="345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3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3982" y="511085"/>
            <a:ext cx="1717838" cy="1076351"/>
            <a:chOff x="0" y="0"/>
            <a:chExt cx="1311717" cy="8218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11717" cy="821886"/>
            </a:xfrm>
            <a:custGeom>
              <a:avLst/>
              <a:gdLst/>
              <a:ahLst/>
              <a:cxnLst/>
              <a:rect r="r" b="b" t="t" l="l"/>
              <a:pathLst>
                <a:path h="821886" w="1311717">
                  <a:moveTo>
                    <a:pt x="0" y="0"/>
                  </a:moveTo>
                  <a:lnTo>
                    <a:pt x="1311717" y="0"/>
                  </a:lnTo>
                  <a:lnTo>
                    <a:pt x="1311717" y="821886"/>
                  </a:lnTo>
                  <a:lnTo>
                    <a:pt x="0" y="821886"/>
                  </a:lnTo>
                  <a:close/>
                </a:path>
              </a:pathLst>
            </a:custGeom>
            <a:gradFill rotWithShape="true">
              <a:gsLst>
                <a:gs pos="0">
                  <a:srgbClr val="13217B">
                    <a:alpha val="100000"/>
                  </a:srgbClr>
                </a:gs>
                <a:gs pos="100000">
                  <a:srgbClr val="275D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311717" cy="840936"/>
            </a:xfrm>
            <a:prstGeom prst="rect">
              <a:avLst/>
            </a:prstGeom>
          </p:spPr>
          <p:txBody>
            <a:bodyPr anchor="ctr" rtlCol="false" tIns="17522" lIns="17522" bIns="17522" rIns="17522"/>
            <a:lstStyle/>
            <a:p>
              <a:pPr algn="ctr">
                <a:lnSpc>
                  <a:spcPts val="920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flipV="true">
            <a:off x="690791" y="1973167"/>
            <a:ext cx="2199819" cy="0"/>
          </a:xfrm>
          <a:prstGeom prst="line">
            <a:avLst/>
          </a:prstGeom>
          <a:ln cap="rnd" w="9525">
            <a:solidFill>
              <a:srgbClr val="0B028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033657" y="314690"/>
            <a:ext cx="1009191" cy="1463214"/>
          </a:xfrm>
          <a:custGeom>
            <a:avLst/>
            <a:gdLst/>
            <a:ahLst/>
            <a:cxnLst/>
            <a:rect r="r" b="b" t="t" l="l"/>
            <a:pathLst>
              <a:path h="1463214" w="1009191">
                <a:moveTo>
                  <a:pt x="0" y="0"/>
                </a:moveTo>
                <a:lnTo>
                  <a:pt x="1009190" y="0"/>
                </a:lnTo>
                <a:lnTo>
                  <a:pt x="1009190" y="1463214"/>
                </a:lnTo>
                <a:lnTo>
                  <a:pt x="0" y="1463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3982" y="93663"/>
            <a:ext cx="477614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33032" y="571569"/>
            <a:ext cx="1603856" cy="981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7950" indent="-53975" lvl="1">
              <a:lnSpc>
                <a:spcPts val="740"/>
              </a:lnSpc>
              <a:buFont typeface="Arial"/>
              <a:buChar char="•"/>
            </a:pP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संकेतस्थळ </a:t>
            </a:r>
            <a:r>
              <a:rPr lang="en-US" b="true" sz="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SSL/HTTPS</a:t>
            </a: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आधारित सुरक्षित असून उच्च विश्वासार्हतेचे आहे.z</a:t>
            </a:r>
          </a:p>
          <a:p>
            <a:pPr algn="just" marL="107950" indent="-53975" lvl="1">
              <a:lnSpc>
                <a:spcPts val="740"/>
              </a:lnSpc>
              <a:buFont typeface="Arial"/>
              <a:buChar char="•"/>
            </a:pP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वेबसाइटवर मजबूत </a:t>
            </a:r>
            <a:r>
              <a:rPr lang="en-US" b="true" sz="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SSL Enc</a:t>
            </a:r>
            <a:r>
              <a:rPr lang="en-US" b="true" sz="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ryption, Firewall</a:t>
            </a: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सुरक्षा, नियमित Backups असून जाहिराती वा Pop-ups पूर्णतः अनुपस्थित आहेत.</a:t>
            </a:r>
          </a:p>
          <a:p>
            <a:pPr algn="just" marL="107950" indent="-53975" lvl="1">
              <a:lnSpc>
                <a:spcPts val="740"/>
              </a:lnSpc>
              <a:buFont typeface="Arial"/>
              <a:buChar char="•"/>
            </a:pP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सरकारी मान्यताप्राप्त सुरक्षित, स्थिर व मजबूत सर्व्हर पायाभूत सुविधा वापरण्यात आलेली आहे.</a:t>
            </a:r>
          </a:p>
          <a:p>
            <a:pPr algn="just" marL="107950" indent="-53975" lvl="1">
              <a:lnSpc>
                <a:spcPts val="740"/>
              </a:lnSpc>
              <a:buFont typeface="Arial"/>
              <a:buChar char="•"/>
            </a:pPr>
            <a:r>
              <a:rPr lang="en-US" b="true" sz="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Cyber Security व Compliance Certification</a:t>
            </a: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साठी NIC मार्फत अधिकृत प्रक्रिया प्रगतीपथावर आहे</a:t>
            </a:r>
          </a:p>
          <a:p>
            <a:pPr algn="just" marL="107950" indent="-53975" lvl="1">
              <a:lnSpc>
                <a:spcPts val="740"/>
              </a:lnSpc>
              <a:buFont typeface="Arial"/>
              <a:buChar char="•"/>
            </a:pPr>
            <a:r>
              <a:rPr lang="en-US" b="true" sz="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Accessibility</a:t>
            </a: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आणि  </a:t>
            </a:r>
            <a:r>
              <a:rPr lang="en-US" b="true" sz="5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WCAG 2.1</a:t>
            </a:r>
            <a:r>
              <a:rPr lang="en-US" sz="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सुविधेने संकेतस्थळ सुसंगत आहे.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095" y="358368"/>
            <a:ext cx="819789" cy="109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</a:t>
            </a:r>
            <a:r>
              <a:rPr lang="en-US" b="true" sz="697">
                <a:solidFill>
                  <a:srgbClr val="2A289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संकेतस्थळ सुरक्षितता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51184" y="177773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83" y="0"/>
            <a:ext cx="3278683" cy="305165"/>
          </a:xfrm>
          <a:custGeom>
            <a:avLst/>
            <a:gdLst/>
            <a:ahLst/>
            <a:cxnLst/>
            <a:rect r="r" b="b" t="t" l="l"/>
            <a:pathLst>
              <a:path h="305165" w="3278683">
                <a:moveTo>
                  <a:pt x="0" y="0"/>
                </a:moveTo>
                <a:lnTo>
                  <a:pt x="3278683" y="0"/>
                </a:lnTo>
                <a:lnTo>
                  <a:pt x="3278683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29" r="0" b="-19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5184" y="325913"/>
            <a:ext cx="1140744" cy="1469343"/>
          </a:xfrm>
          <a:custGeom>
            <a:avLst/>
            <a:gdLst/>
            <a:ahLst/>
            <a:cxnLst/>
            <a:rect r="r" b="b" t="t" l="l"/>
            <a:pathLst>
              <a:path h="1469343" w="1140744">
                <a:moveTo>
                  <a:pt x="0" y="0"/>
                </a:moveTo>
                <a:lnTo>
                  <a:pt x="1140745" y="0"/>
                </a:lnTo>
                <a:lnTo>
                  <a:pt x="1140745" y="1469343"/>
                </a:lnTo>
                <a:lnTo>
                  <a:pt x="0" y="146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72" t="0" r="-2272" b="-2818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23784" y="624521"/>
            <a:ext cx="1472707" cy="1012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"/>
              </a:lnSpc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व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ेबसाइट व्यवस्थापनासाठी सुरक्षित, स्थिर व विश्व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ासार्ह कंटेंट मॅनेजमेंट सिस्टम </a:t>
            </a:r>
            <a:r>
              <a:rPr lang="en-US" b="true" sz="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(CMS – WordPress)</a:t>
            </a: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वापरण्यात आलेली आहे, ज्यामुळे अधिकृत माहितीचे सुलभ व्यवस्थापन व नियंत्रित प्रकाशन सुनिश्चित होते.</a:t>
            </a:r>
          </a:p>
          <a:p>
            <a:pPr algn="just">
              <a:lnSpc>
                <a:spcPts val="700"/>
              </a:lnSpc>
            </a:pPr>
          </a:p>
          <a:p>
            <a:pPr algn="just">
              <a:lnSpc>
                <a:spcPts val="700"/>
              </a:lnSpc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संकेतस्थळावरील बातम्या, सूचना, परिपत्रके व इतर महत्त्वाची माहिती ही नियत कालावधीत नियमितपणे अद्ययावत करण्यात येते, ज्यामुळे नागरिकांना ताज्या व उपयुक्त माहितीचा लाभ मिळतो.</a:t>
            </a:r>
          </a:p>
          <a:p>
            <a:pPr algn="just">
              <a:lnSpc>
                <a:spcPts val="700"/>
              </a:lnSpc>
            </a:pPr>
          </a:p>
          <a:p>
            <a:pPr algn="just">
              <a:lnSpc>
                <a:spcPts val="700"/>
              </a:lnSpc>
            </a:pPr>
            <a:r>
              <a:rPr lang="en-US" sz="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वेबसाइटवरील सर्व मजकूर अधिकृत स्त्रोतांकडून मंजूर व सत्यापित करूनच प्रकाशित केला जात असल्याने माहितीची अचूकता, पारदर्शकता व विश्वासार्हता कायम राखली जाते.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16388"/>
            <a:ext cx="1806016" cy="22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"/>
              </a:lnSpc>
            </a:pPr>
            <a:r>
              <a:rPr lang="en-US" sz="697" b="true">
                <a:solidFill>
                  <a:srgbClr val="0D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</a:t>
            </a:r>
            <a:r>
              <a:rPr lang="en-US" b="true" sz="697">
                <a:solidFill>
                  <a:srgbClr val="0D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  <a:r>
              <a:rPr lang="en-US" b="true" sz="697">
                <a:solidFill>
                  <a:srgbClr val="0D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संकेतस्थळ: </a:t>
            </a:r>
          </a:p>
          <a:p>
            <a:pPr algn="ctr">
              <a:lnSpc>
                <a:spcPts val="976"/>
              </a:lnSpc>
              <a:spcBef>
                <a:spcPct val="0"/>
              </a:spcBef>
            </a:pPr>
            <a:r>
              <a:rPr lang="en-US" b="true" sz="697">
                <a:solidFill>
                  <a:srgbClr val="0D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Content Management System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2087" y="646311"/>
            <a:ext cx="229431" cy="197167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275DFF">
                    <a:alpha val="100000"/>
                  </a:srgbClr>
                </a:gs>
                <a:gs pos="100000">
                  <a:srgbClr val="13217B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anchor="ctr" rtlCol="false" tIns="13793" lIns="13793" bIns="13793" rIns="13793"/>
            <a:lstStyle/>
            <a:p>
              <a:pPr algn="ctr">
                <a:lnSpc>
                  <a:spcPts val="72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2087" y="1072078"/>
            <a:ext cx="229431" cy="197167"/>
            <a:chOff x="0" y="0"/>
            <a:chExt cx="812800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275DFF">
                    <a:alpha val="100000"/>
                  </a:srgbClr>
                </a:gs>
                <a:gs pos="100000">
                  <a:srgbClr val="13217B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anchor="ctr" rtlCol="false" tIns="13793" lIns="13793" bIns="13793" rIns="13793"/>
            <a:lstStyle/>
            <a:p>
              <a:pPr algn="ctr" marL="0" indent="0" lvl="0">
                <a:lnSpc>
                  <a:spcPts val="7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5125" y="688510"/>
            <a:ext cx="163356" cy="10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"/>
              </a:lnSpc>
              <a:spcBef>
                <a:spcPct val="0"/>
              </a:spcBef>
            </a:pPr>
            <a:r>
              <a:rPr lang="en-US" b="true" sz="6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125" y="1114277"/>
            <a:ext cx="163356" cy="10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"/>
              </a:lnSpc>
              <a:spcBef>
                <a:spcPct val="0"/>
              </a:spcBef>
            </a:pPr>
            <a:r>
              <a:rPr lang="en-US" b="true" sz="6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2087" y="1402596"/>
            <a:ext cx="229431" cy="197167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275DFF">
                    <a:alpha val="100000"/>
                  </a:srgbClr>
                </a:gs>
                <a:gs pos="100000">
                  <a:srgbClr val="13217B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anchor="ctr" rtlCol="false" tIns="13793" lIns="13793" bIns="13793" rIns="13793"/>
            <a:lstStyle/>
            <a:p>
              <a:pPr algn="ctr" marL="0" indent="0" lvl="0">
                <a:lnSpc>
                  <a:spcPts val="7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5125" y="1444795"/>
            <a:ext cx="163356" cy="10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"/>
              </a:lnSpc>
              <a:spcBef>
                <a:spcPct val="0"/>
              </a:spcBef>
            </a:pPr>
            <a:r>
              <a:rPr lang="en-US" b="true" sz="6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43164" y="1776206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6" r="-275" b="-35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771" y="524329"/>
            <a:ext cx="1641497" cy="122332"/>
          </a:xfrm>
          <a:custGeom>
            <a:avLst/>
            <a:gdLst/>
            <a:ahLst/>
            <a:cxnLst/>
            <a:rect r="r" b="b" t="t" l="l"/>
            <a:pathLst>
              <a:path h="122332" w="1641497">
                <a:moveTo>
                  <a:pt x="0" y="0"/>
                </a:moveTo>
                <a:lnTo>
                  <a:pt x="1641497" y="0"/>
                </a:lnTo>
                <a:lnTo>
                  <a:pt x="1641497" y="122332"/>
                </a:lnTo>
                <a:lnTo>
                  <a:pt x="0" y="122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564" t="-10610" r="0" b="-665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646661"/>
            <a:ext cx="1616726" cy="1127847"/>
          </a:xfrm>
          <a:custGeom>
            <a:avLst/>
            <a:gdLst/>
            <a:ahLst/>
            <a:cxnLst/>
            <a:rect r="r" b="b" t="t" l="l"/>
            <a:pathLst>
              <a:path h="1127847" w="1616726">
                <a:moveTo>
                  <a:pt x="0" y="0"/>
                </a:moveTo>
                <a:lnTo>
                  <a:pt x="1616726" y="0"/>
                </a:lnTo>
                <a:lnTo>
                  <a:pt x="1616726" y="1127847"/>
                </a:lnTo>
                <a:lnTo>
                  <a:pt x="0" y="1127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315" r="0" b="-641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118" y="345226"/>
            <a:ext cx="1562490" cy="110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"/>
              </a:lnSpc>
              <a:spcBef>
                <a:spcPct val="0"/>
              </a:spcBef>
            </a:pPr>
            <a:r>
              <a:rPr lang="en-US" b="true" sz="700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</a:t>
            </a:r>
            <a:r>
              <a:rPr lang="en-US" b="true" sz="700">
                <a:solidFill>
                  <a:srgbClr val="0703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संकेतस्थळ: शोध (Search Function)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988201" y="333956"/>
            <a:ext cx="955738" cy="142343"/>
            <a:chOff x="0" y="0"/>
            <a:chExt cx="4689948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89948" cy="698500"/>
            </a:xfrm>
            <a:custGeom>
              <a:avLst/>
              <a:gdLst/>
              <a:ahLst/>
              <a:cxnLst/>
              <a:rect r="r" b="b" t="t" l="l"/>
              <a:pathLst>
                <a:path h="698500" w="4689948">
                  <a:moveTo>
                    <a:pt x="4689948" y="349250"/>
                  </a:moveTo>
                  <a:lnTo>
                    <a:pt x="448674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86748" y="0"/>
                  </a:lnTo>
                  <a:lnTo>
                    <a:pt x="4689948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13217B">
                    <a:alpha val="100000"/>
                  </a:srgbClr>
                </a:gs>
                <a:gs pos="100000">
                  <a:srgbClr val="275D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28575"/>
              <a:ext cx="4461348" cy="727075"/>
            </a:xfrm>
            <a:prstGeom prst="rect">
              <a:avLst/>
            </a:prstGeom>
          </p:spPr>
          <p:txBody>
            <a:bodyPr anchor="ctr" rtlCol="false" tIns="34245" lIns="34245" bIns="34245" rIns="34245"/>
            <a:lstStyle/>
            <a:p>
              <a:pPr algn="ctr">
                <a:lnSpc>
                  <a:spcPts val="1798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14503" y="369196"/>
            <a:ext cx="903134" cy="6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"/>
              </a:lnSpc>
              <a:spcBef>
                <a:spcPct val="0"/>
              </a:spcBef>
            </a:pPr>
            <a:r>
              <a:rPr lang="en-US" sz="3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Navigation Consistency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978676" y="818111"/>
            <a:ext cx="955738" cy="142343"/>
            <a:chOff x="0" y="0"/>
            <a:chExt cx="4689948" cy="698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689948" cy="698500"/>
            </a:xfrm>
            <a:custGeom>
              <a:avLst/>
              <a:gdLst/>
              <a:ahLst/>
              <a:cxnLst/>
              <a:rect r="r" b="b" t="t" l="l"/>
              <a:pathLst>
                <a:path h="698500" w="4689948">
                  <a:moveTo>
                    <a:pt x="4689948" y="349250"/>
                  </a:moveTo>
                  <a:lnTo>
                    <a:pt x="448674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86748" y="0"/>
                  </a:lnTo>
                  <a:lnTo>
                    <a:pt x="4689948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13217B">
                    <a:alpha val="100000"/>
                  </a:srgbClr>
                </a:gs>
                <a:gs pos="100000">
                  <a:srgbClr val="275D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28575"/>
              <a:ext cx="4461348" cy="727075"/>
            </a:xfrm>
            <a:prstGeom prst="rect">
              <a:avLst/>
            </a:prstGeom>
          </p:spPr>
          <p:txBody>
            <a:bodyPr anchor="ctr" rtlCol="false" tIns="34245" lIns="34245" bIns="34245" rIns="34245"/>
            <a:lstStyle/>
            <a:p>
              <a:pPr algn="ctr">
                <a:lnSpc>
                  <a:spcPts val="1798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004978" y="853351"/>
            <a:ext cx="903134" cy="6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"/>
              </a:lnSpc>
              <a:spcBef>
                <a:spcPct val="0"/>
              </a:spcBef>
            </a:pPr>
            <a:r>
              <a:rPr lang="en-US" sz="3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Sitemap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978676" y="1220109"/>
            <a:ext cx="955738" cy="142343"/>
            <a:chOff x="0" y="0"/>
            <a:chExt cx="4689948" cy="698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689948" cy="698500"/>
            </a:xfrm>
            <a:custGeom>
              <a:avLst/>
              <a:gdLst/>
              <a:ahLst/>
              <a:cxnLst/>
              <a:rect r="r" b="b" t="t" l="l"/>
              <a:pathLst>
                <a:path h="698500" w="4689948">
                  <a:moveTo>
                    <a:pt x="4689948" y="349250"/>
                  </a:moveTo>
                  <a:lnTo>
                    <a:pt x="448674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86748" y="0"/>
                  </a:lnTo>
                  <a:lnTo>
                    <a:pt x="4689948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13217B">
                    <a:alpha val="100000"/>
                  </a:srgbClr>
                </a:gs>
                <a:gs pos="100000">
                  <a:srgbClr val="275D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28575"/>
              <a:ext cx="4461348" cy="727075"/>
            </a:xfrm>
            <a:prstGeom prst="rect">
              <a:avLst/>
            </a:prstGeom>
          </p:spPr>
          <p:txBody>
            <a:bodyPr anchor="ctr" rtlCol="false" tIns="34245" lIns="34245" bIns="34245" rIns="34245"/>
            <a:lstStyle/>
            <a:p>
              <a:pPr algn="ctr">
                <a:lnSpc>
                  <a:spcPts val="1798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004978" y="1255349"/>
            <a:ext cx="903134" cy="6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"/>
              </a:lnSpc>
              <a:spcBef>
                <a:spcPct val="0"/>
              </a:spcBef>
            </a:pPr>
            <a:r>
              <a:rPr lang="en-US" sz="3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Search with Keywords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978676" y="1560890"/>
            <a:ext cx="955738" cy="142343"/>
            <a:chOff x="0" y="0"/>
            <a:chExt cx="4689948" cy="698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689948" cy="698500"/>
            </a:xfrm>
            <a:custGeom>
              <a:avLst/>
              <a:gdLst/>
              <a:ahLst/>
              <a:cxnLst/>
              <a:rect r="r" b="b" t="t" l="l"/>
              <a:pathLst>
                <a:path h="698500" w="4689948">
                  <a:moveTo>
                    <a:pt x="4689948" y="349250"/>
                  </a:moveTo>
                  <a:lnTo>
                    <a:pt x="448674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486748" y="0"/>
                  </a:lnTo>
                  <a:lnTo>
                    <a:pt x="4689948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13217B">
                    <a:alpha val="100000"/>
                  </a:srgbClr>
                </a:gs>
                <a:gs pos="100000">
                  <a:srgbClr val="275DFF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114300" y="-28575"/>
              <a:ext cx="4461348" cy="727075"/>
            </a:xfrm>
            <a:prstGeom prst="rect">
              <a:avLst/>
            </a:prstGeom>
          </p:spPr>
          <p:txBody>
            <a:bodyPr anchor="ctr" rtlCol="false" tIns="34245" lIns="34245" bIns="34245" rIns="34245"/>
            <a:lstStyle/>
            <a:p>
              <a:pPr algn="ctr">
                <a:lnSpc>
                  <a:spcPts val="1798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004978" y="1596130"/>
            <a:ext cx="903134" cy="6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"/>
              </a:lnSpc>
              <a:spcBef>
                <a:spcPct val="0"/>
              </a:spcBef>
            </a:pPr>
            <a:r>
              <a:rPr lang="en-US" sz="3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Voice Search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68349" y="480925"/>
            <a:ext cx="1474055" cy="30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"/>
              </a:lnSpc>
              <a:spcBef>
                <a:spcPct val="0"/>
              </a:spcBef>
            </a:pPr>
            <a:r>
              <a:rPr lang="en-US" sz="4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संपूर्ण संकेतस्थळावर मेनू व नेव्हिगेशनची रचना एकसमान, सुसंगत व वापरास सुलभ ठेवण्यात आलेली आहे. प्रत्येक पृष्ठावर समान नेव्हिगेशन उपलब्ध असल्यामुळे वापरकर्त्यांना आवश्यक माहिती सहजपणे व कमी वेळेत शोधता येते.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81219" y="964839"/>
            <a:ext cx="1448315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"/>
              </a:lnSpc>
              <a:spcBef>
                <a:spcPct val="0"/>
              </a:spcBef>
            </a:pPr>
            <a:r>
              <a:rPr lang="en-US" sz="4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वेबसाइटवर स्पष्ट व संरचित साइटमॅप उपलब्ध असून सर्व महत्त्वाच्या पृष्ठांचे सुव्यवस्थित वर्गीकरण केलेले आहे. यामुळे नागरिकांना तसेच शोध प्रणालींना (Search Engines) पृष्ठ शोधणे सुलभ होते.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05861" y="1362452"/>
            <a:ext cx="1399032" cy="15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"/>
              </a:lnSpc>
              <a:spcBef>
                <a:spcPct val="0"/>
              </a:spcBef>
            </a:pPr>
            <a:r>
              <a:rPr lang="en-US" sz="4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संकेतस्थळावर कीवर्ड-आधारित शोध सुविधा उपलब्ध असून वापरकर्ते आवश्यक माहिती शब्दांद्वारे जलद व अचूकरीत्या शोधू शकतात.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54953" y="1708789"/>
            <a:ext cx="1422234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"/>
              </a:lnSpc>
              <a:spcBef>
                <a:spcPct val="0"/>
              </a:spcBef>
            </a:pPr>
            <a:r>
              <a:rPr lang="en-US" sz="45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नागरिकांच्या सोयीसाठी Voice Search सुविधा उपलब्ध करून देण्यात आलेली असून, यामुळे विशेषतः मोबाईल वापरकर्ते व दिव्यांग नागरिकांना माहिती मिळवणे अधिक सुलभ होते.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179748" y="1770384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79" y="305165"/>
            <a:ext cx="3269421" cy="874434"/>
          </a:xfrm>
          <a:custGeom>
            <a:avLst/>
            <a:gdLst/>
            <a:ahLst/>
            <a:cxnLst/>
            <a:rect r="r" b="b" t="t" l="l"/>
            <a:pathLst>
              <a:path h="874434" w="3269421">
                <a:moveTo>
                  <a:pt x="0" y="0"/>
                </a:moveTo>
                <a:lnTo>
                  <a:pt x="3269421" y="0"/>
                </a:lnTo>
                <a:lnTo>
                  <a:pt x="3269421" y="874434"/>
                </a:lnTo>
                <a:lnTo>
                  <a:pt x="0" y="874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" t="0" r="-7683" b="-10147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5"/>
                </a:lnTo>
                <a:lnTo>
                  <a:pt x="0" y="305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96" r="0" b="-189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3982" y="1364096"/>
            <a:ext cx="2920013" cy="607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"/>
              </a:lnSpc>
            </a:pPr>
            <a:r>
              <a:rPr lang="en-US" sz="5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Data &amp; e-Governance Integration</a:t>
            </a:r>
          </a:p>
          <a:p>
            <a:pPr algn="ctr">
              <a:lnSpc>
                <a:spcPts val="721"/>
              </a:lnSpc>
            </a:pPr>
            <a:r>
              <a:rPr lang="en-US" sz="5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वेबसाइट विविध शासकीय सेवा व ई-गव्हर्नन्स प्रणालींसोबत एकत्रित आहे.</a:t>
            </a:r>
          </a:p>
          <a:p>
            <a:pPr algn="ctr">
              <a:lnSpc>
                <a:spcPts val="721"/>
              </a:lnSpc>
            </a:pPr>
            <a:r>
              <a:rPr lang="en-US" sz="51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Service Level Data Presentation</a:t>
            </a:r>
          </a:p>
          <a:p>
            <a:pPr algn="ctr">
              <a:lnSpc>
                <a:spcPts val="721"/>
              </a:lnSpc>
            </a:pPr>
            <a:r>
              <a:rPr lang="en-US" sz="5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अर्ज प्राप्त</a:t>
            </a:r>
            <a:r>
              <a:rPr lang="en-US" sz="5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प्रक्रियाधीन, पूर्ण व प्रलंबित स्थितीची सेवा-स्तरीय माहिती स्पष्टपणे दर्शवली जाते.</a:t>
            </a:r>
          </a:p>
          <a:p>
            <a:pPr algn="ctr">
              <a:lnSpc>
                <a:spcPts val="721"/>
              </a:lnSpc>
            </a:pPr>
            <a:r>
              <a:rPr lang="en-US" b="true" sz="51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Open Data Standards</a:t>
            </a:r>
          </a:p>
          <a:p>
            <a:pPr algn="ctr">
              <a:lnSpc>
                <a:spcPts val="721"/>
              </a:lnSpc>
            </a:pPr>
            <a:r>
              <a:rPr lang="en-US" sz="5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ओपन</a:t>
            </a:r>
            <a:r>
              <a:rPr lang="en-US" sz="5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डेटा</a:t>
            </a:r>
            <a:r>
              <a:rPr lang="en-US" sz="51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मानकांचे पालन करून माहिती पारदर्शक व विश्वासार्ह स्वरूपात सादर केली जाते.</a:t>
            </a:r>
          </a:p>
          <a:p>
            <a:pPr algn="ctr">
              <a:lnSpc>
                <a:spcPts val="72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3982" y="93663"/>
            <a:ext cx="477614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35011" y="1198147"/>
            <a:ext cx="2214641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C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</a:t>
            </a:r>
            <a:r>
              <a:rPr lang="en-US" b="true" sz="699">
                <a:solidFill>
                  <a:srgbClr val="0C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संकेतस्थळ: Data &amp; e-Governance Integration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74531" y="180657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82"/>
            <a:ext cx="3276600" cy="305165"/>
          </a:xfrm>
          <a:custGeom>
            <a:avLst/>
            <a:gdLst/>
            <a:ahLst/>
            <a:cxnLst/>
            <a:rect r="r" b="b" t="t" l="l"/>
            <a:pathLst>
              <a:path h="305165" w="3276600">
                <a:moveTo>
                  <a:pt x="0" y="0"/>
                </a:moveTo>
                <a:lnTo>
                  <a:pt x="3276600" y="0"/>
                </a:lnTo>
                <a:lnTo>
                  <a:pt x="3276600" y="305164"/>
                </a:lnTo>
                <a:lnTo>
                  <a:pt x="0" y="30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96" r="0" b="-189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8300" y="306935"/>
            <a:ext cx="1585810" cy="329736"/>
          </a:xfrm>
          <a:custGeom>
            <a:avLst/>
            <a:gdLst/>
            <a:ahLst/>
            <a:cxnLst/>
            <a:rect r="r" b="b" t="t" l="l"/>
            <a:pathLst>
              <a:path h="329736" w="1585810">
                <a:moveTo>
                  <a:pt x="0" y="0"/>
                </a:moveTo>
                <a:lnTo>
                  <a:pt x="1585810" y="0"/>
                </a:lnTo>
                <a:lnTo>
                  <a:pt x="1585810" y="329736"/>
                </a:lnTo>
                <a:lnTo>
                  <a:pt x="0" y="329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548" r="0" b="-18494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52087" y="773684"/>
            <a:ext cx="229431" cy="197167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275DFF">
                    <a:alpha val="100000"/>
                  </a:srgbClr>
                </a:gs>
                <a:gs pos="100000">
                  <a:srgbClr val="13217B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anchor="ctr" rtlCol="false" tIns="13793" lIns="13793" bIns="13793" rIns="13793"/>
            <a:lstStyle/>
            <a:p>
              <a:pPr algn="ctr">
                <a:lnSpc>
                  <a:spcPts val="724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2087" y="1116441"/>
            <a:ext cx="229431" cy="197167"/>
            <a:chOff x="0" y="0"/>
            <a:chExt cx="812800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275DFF">
                    <a:alpha val="100000"/>
                  </a:srgbClr>
                </a:gs>
                <a:gs pos="100000">
                  <a:srgbClr val="13217B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anchor="ctr" rtlCol="false" tIns="13793" lIns="13793" bIns="13793" rIns="13793"/>
            <a:lstStyle/>
            <a:p>
              <a:pPr algn="ctr" marL="0" indent="0" lvl="0">
                <a:lnSpc>
                  <a:spcPts val="72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2087" y="1535930"/>
            <a:ext cx="229431" cy="197167"/>
            <a:chOff x="0" y="0"/>
            <a:chExt cx="812800" cy="698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true">
              <a:gsLst>
                <a:gs pos="0">
                  <a:srgbClr val="275DFF">
                    <a:alpha val="100000"/>
                  </a:srgbClr>
                </a:gs>
                <a:gs pos="100000">
                  <a:srgbClr val="13217B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anchor="ctr" rtlCol="false" tIns="13793" lIns="13793" bIns="13793" rIns="13793"/>
            <a:lstStyle/>
            <a:p>
              <a:pPr algn="ctr" marL="0" indent="0" lvl="0">
                <a:lnSpc>
                  <a:spcPts val="72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38300" y="1280306"/>
            <a:ext cx="1585810" cy="511247"/>
          </a:xfrm>
          <a:custGeom>
            <a:avLst/>
            <a:gdLst/>
            <a:ahLst/>
            <a:cxnLst/>
            <a:rect r="r" b="b" t="t" l="l"/>
            <a:pathLst>
              <a:path h="511247" w="1585810">
                <a:moveTo>
                  <a:pt x="0" y="0"/>
                </a:moveTo>
                <a:lnTo>
                  <a:pt x="1585810" y="0"/>
                </a:lnTo>
                <a:lnTo>
                  <a:pt x="1585810" y="511247"/>
                </a:lnTo>
                <a:lnTo>
                  <a:pt x="0" y="511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731" r="0" b="-2731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38300" y="637459"/>
            <a:ext cx="1596692" cy="604747"/>
          </a:xfrm>
          <a:custGeom>
            <a:avLst/>
            <a:gdLst/>
            <a:ahLst/>
            <a:cxnLst/>
            <a:rect r="r" b="b" t="t" l="l"/>
            <a:pathLst>
              <a:path h="604747" w="1596692">
                <a:moveTo>
                  <a:pt x="0" y="0"/>
                </a:moveTo>
                <a:lnTo>
                  <a:pt x="1596692" y="0"/>
                </a:lnTo>
                <a:lnTo>
                  <a:pt x="159669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3982" y="93663"/>
            <a:ext cx="477614" cy="110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11389" y="754206"/>
            <a:ext cx="1103261" cy="1003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9"/>
              </a:lnSpc>
            </a:pPr>
            <a:r>
              <a:rPr lang="en-US" sz="4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Announcement </a:t>
            </a:r>
          </a:p>
          <a:p>
            <a:pPr algn="l">
              <a:lnSpc>
                <a:spcPts val="699"/>
              </a:lnSpc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पोलीस 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विभागाकडून निर्गमित महत्त्वाच्या सूचना व जनहिताच्या घोषणा येथे वेळोवेळी प्रसिद्ध करण्यात येतात.</a:t>
            </a:r>
          </a:p>
          <a:p>
            <a:pPr algn="just">
              <a:lnSpc>
                <a:spcPts val="699"/>
              </a:lnSpc>
            </a:pPr>
            <a:r>
              <a:rPr lang="en-US" sz="4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</a:t>
            </a:r>
          </a:p>
          <a:p>
            <a:pPr algn="just">
              <a:lnSpc>
                <a:spcPts val="699"/>
              </a:lnSpc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पोलीस</a:t>
            </a: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विभागाकडून निर्गमित शासकीय निर्णय (GR) तसेच महत्त्वाच्या सूचना येथे वेळोवेळी प्रसिद्ध करण्यात येतात.</a:t>
            </a:r>
          </a:p>
          <a:p>
            <a:pPr algn="just">
              <a:lnSpc>
                <a:spcPts val="699"/>
              </a:lnSpc>
            </a:pPr>
          </a:p>
          <a:p>
            <a:pPr algn="just">
              <a:lnSpc>
                <a:spcPts val="699"/>
              </a:lnSpc>
            </a:pPr>
            <a:r>
              <a:rPr lang="en-US" sz="4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Government portals</a:t>
            </a:r>
          </a:p>
          <a:p>
            <a:pPr algn="just">
              <a:lnSpc>
                <a:spcPts val="699"/>
              </a:lnSpc>
            </a:pPr>
            <a:r>
              <a:rPr lang="en-US" sz="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नागरिकांसाठी विविध शासकीय पोर्टल्सच्या लिंक व माहिती या वेबसाइटवर उपलब्ध आहेत.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30968" y="387430"/>
            <a:ext cx="1669268" cy="228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C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१</a:t>
            </a:r>
            <a:r>
              <a:rPr lang="en-US" b="true" sz="699">
                <a:solidFill>
                  <a:srgbClr val="0C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संकेतस्थळ: </a:t>
            </a:r>
          </a:p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b="true" sz="699">
                <a:solidFill>
                  <a:srgbClr val="0C029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Feedback &amp; Grievance Redressal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125" y="815883"/>
            <a:ext cx="163356" cy="10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"/>
              </a:lnSpc>
              <a:spcBef>
                <a:spcPct val="0"/>
              </a:spcBef>
            </a:pPr>
            <a:r>
              <a:rPr lang="en-US" b="true" sz="6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125" y="1158640"/>
            <a:ext cx="163356" cy="10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"/>
              </a:lnSpc>
              <a:spcBef>
                <a:spcPct val="0"/>
              </a:spcBef>
            </a:pPr>
            <a:r>
              <a:rPr lang="en-US" b="true" sz="6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125" y="1578129"/>
            <a:ext cx="163356" cy="10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9"/>
              </a:lnSpc>
              <a:spcBef>
                <a:spcPct val="0"/>
              </a:spcBef>
            </a:pPr>
            <a:r>
              <a:rPr lang="en-US" b="true" sz="6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53360" y="1772503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70391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DAG91Y_NBhw</dc:identifier>
  <dcterms:modified xsi:type="dcterms:W3CDTF">2011-08-01T06:04:30Z</dcterms:modified>
  <cp:revision>1</cp:revision>
  <dc:title>10126_Final_Nagpur Rural Police 150 Day Program</dc:title>
</cp:coreProperties>
</file>